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  <p:sldMasterId id="2147483723" r:id="rId2"/>
  </p:sldMasterIdLst>
  <p:notesMasterIdLst>
    <p:notesMasterId r:id="rId56"/>
  </p:notesMasterIdLst>
  <p:handoutMasterIdLst>
    <p:handoutMasterId r:id="rId57"/>
  </p:handoutMasterIdLst>
  <p:sldIdLst>
    <p:sldId id="388" r:id="rId3"/>
    <p:sldId id="290" r:id="rId4"/>
    <p:sldId id="707" r:id="rId5"/>
    <p:sldId id="708" r:id="rId6"/>
    <p:sldId id="270" r:id="rId7"/>
    <p:sldId id="695" r:id="rId8"/>
    <p:sldId id="304" r:id="rId9"/>
    <p:sldId id="675" r:id="rId10"/>
    <p:sldId id="274" r:id="rId11"/>
    <p:sldId id="676" r:id="rId12"/>
    <p:sldId id="697" r:id="rId13"/>
    <p:sldId id="698" r:id="rId14"/>
    <p:sldId id="311" r:id="rId15"/>
    <p:sldId id="703" r:id="rId16"/>
    <p:sldId id="309" r:id="rId17"/>
    <p:sldId id="709" r:id="rId18"/>
    <p:sldId id="677" r:id="rId19"/>
    <p:sldId id="710" r:id="rId20"/>
    <p:sldId id="282" r:id="rId21"/>
    <p:sldId id="283" r:id="rId22"/>
    <p:sldId id="711" r:id="rId23"/>
    <p:sldId id="284" r:id="rId24"/>
    <p:sldId id="696" r:id="rId25"/>
    <p:sldId id="285" r:id="rId26"/>
    <p:sldId id="678" r:id="rId27"/>
    <p:sldId id="286" r:id="rId28"/>
    <p:sldId id="700" r:id="rId29"/>
    <p:sldId id="704" r:id="rId30"/>
    <p:sldId id="712" r:id="rId31"/>
    <p:sldId id="693" r:id="rId32"/>
    <p:sldId id="694" r:id="rId33"/>
    <p:sldId id="713" r:id="rId34"/>
    <p:sldId id="699" r:id="rId35"/>
    <p:sldId id="690" r:id="rId36"/>
    <p:sldId id="691" r:id="rId37"/>
    <p:sldId id="692" r:id="rId38"/>
    <p:sldId id="701" r:id="rId39"/>
    <p:sldId id="715" r:id="rId40"/>
    <p:sldId id="705" r:id="rId41"/>
    <p:sldId id="679" r:id="rId42"/>
    <p:sldId id="714" r:id="rId43"/>
    <p:sldId id="680" r:id="rId44"/>
    <p:sldId id="681" r:id="rId45"/>
    <p:sldId id="682" r:id="rId46"/>
    <p:sldId id="683" r:id="rId47"/>
    <p:sldId id="684" r:id="rId48"/>
    <p:sldId id="685" r:id="rId49"/>
    <p:sldId id="686" r:id="rId50"/>
    <p:sldId id="687" r:id="rId51"/>
    <p:sldId id="688" r:id="rId52"/>
    <p:sldId id="702" r:id="rId53"/>
    <p:sldId id="689" r:id="rId54"/>
    <p:sldId id="706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5BF00"/>
    <a:srgbClr val="485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9283" autoAdjust="0"/>
  </p:normalViewPr>
  <p:slideViewPr>
    <p:cSldViewPr showGuides="1">
      <p:cViewPr varScale="1">
        <p:scale>
          <a:sx n="83" d="100"/>
          <a:sy n="83" d="100"/>
        </p:scale>
        <p:origin x="798" y="-8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FD8A3-FC10-449E-B554-5F05C6474050}" type="datetimeFigureOut">
              <a:rPr lang="en-GB" smtClean="0"/>
              <a:pPr/>
              <a:t>21/02/2021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91909-84DD-4115-9E5B-B9D0DBD7C96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4196C-7700-48A2-8F7F-E057ACB0CBEB}" type="datetimeFigureOut">
              <a:rPr lang="en-GB" smtClean="0"/>
              <a:pPr/>
              <a:t>21/02/2021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054D4-0BED-4C43-B57A-842C11984CA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633C7-D192-4546-8B77-03E125F04FFA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06D47E51-6D0E-44F9-A927-9EA2470EE8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B757AC7D-3B07-4586-B438-ECA775D48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DFE12784-C995-4811-9D2C-A979FCD86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9BDA15-585B-461C-918A-350D92FF4884}" type="slidenum">
              <a:rPr lang="en-US" altLang="en-US">
                <a:latin typeface="Times" panose="02020603050405020304" pitchFamily="18" charset="0"/>
              </a:rPr>
              <a:pPr/>
              <a:t>15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06D47E51-6D0E-44F9-A927-9EA2470EE8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B757AC7D-3B07-4586-B438-ECA775D48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DFE12784-C995-4811-9D2C-A979FCD86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9BDA15-585B-461C-918A-350D92FF4884}" type="slidenum">
              <a:rPr lang="en-US" altLang="en-US">
                <a:latin typeface="Times" panose="02020603050405020304" pitchFamily="18" charset="0"/>
              </a:rPr>
              <a:pPr/>
              <a:t>16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682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633C7-D192-4546-8B77-03E125F04FFA}" type="slidenum">
              <a:rPr lang="en-GB" smtClean="0"/>
              <a:pPr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928E3E-9142-4CE1-A881-5CF7E4BB3E21}" type="slidenum">
              <a:rPr lang="en-GB"/>
              <a:pPr/>
              <a:t>19</a:t>
            </a:fld>
            <a:endParaRPr lang="en-GB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633C7-D192-4546-8B77-03E125F04FFA}" type="slidenum">
              <a:rPr lang="en-GB" smtClean="0"/>
              <a:pPr/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633C7-D192-4546-8B77-03E125F04FFA}" type="slidenum">
              <a:rPr lang="en-GB" smtClean="0"/>
              <a:pPr/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633C7-D192-4546-8B77-03E125F04FFA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488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633C7-D192-4546-8B77-03E125F04FFA}" type="slidenum">
              <a:rPr lang="en-GB" smtClean="0"/>
              <a:pPr/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633C7-D192-4546-8B77-03E125F04FFA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831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633C7-D192-4546-8B77-03E125F04FFA}" type="slidenum">
              <a:rPr lang="en-GB" smtClean="0"/>
              <a:pPr/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633C7-D192-4546-8B77-03E125F04FFA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957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4095BF2D-2D87-4D11-AED7-BD8B41F81C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2D6D2F9-F341-4C6F-8D9C-786C21130684}" type="slidenum">
              <a:rPr lang="en-US" altLang="en-US">
                <a:latin typeface="Times" panose="02020603050405020304" pitchFamily="18" charset="0"/>
              </a:rPr>
              <a:pPr/>
              <a:t>7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CD28EADC-14EB-40B9-A91D-0F0070050C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E182DA22-7A1D-4ECC-84F1-18E90E298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1800"/>
              <a:t>“Resolution” refers to the number of pixels, or dots, per inch in a bitmap image. An image with 1 bit of color information per pixel. (all photos or scans are bitmap images)</a:t>
            </a:r>
          </a:p>
          <a:p>
            <a:endParaRPr lang="en-US" altLang="en-US" sz="1800"/>
          </a:p>
          <a:p>
            <a:r>
              <a:rPr lang="en-US" altLang="en-US" sz="1800"/>
              <a:t>PowerPoint only displays at 72 dpi onscreen, so a 300 dpi image will look exactly the same as a 72 dpi image while taking up a lot more memory</a:t>
            </a:r>
          </a:p>
          <a:p>
            <a:endParaRPr lang="en-US" altLang="en-US" sz="18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9534BA-1DAE-46E8-9256-E6B54C42E590}" type="slidenum">
              <a:rPr lang="en-GB"/>
              <a:pPr/>
              <a:t>8</a:t>
            </a:fld>
            <a:endParaRPr lang="en-GB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633C7-D192-4546-8B77-03E125F04FFA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633C7-D192-4546-8B77-03E125F04FFA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06D47E51-6D0E-44F9-A927-9EA2470EE8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B757AC7D-3B07-4586-B438-ECA775D48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DFE12784-C995-4811-9D2C-A979FCD86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9BDA15-585B-461C-918A-350D92FF4884}" type="slidenum">
              <a:rPr lang="en-US" altLang="en-US">
                <a:latin typeface="Times" panose="02020603050405020304" pitchFamily="18" charset="0"/>
              </a:rPr>
              <a:pPr/>
              <a:t>11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812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06D47E51-6D0E-44F9-A927-9EA2470EE8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B757AC7D-3B07-4586-B438-ECA775D48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DFE12784-C995-4811-9D2C-A979FCD86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9BDA15-585B-461C-918A-350D92FF4884}" type="slidenum">
              <a:rPr lang="en-US" altLang="en-US">
                <a:latin typeface="Times" panose="02020603050405020304" pitchFamily="18" charset="0"/>
              </a:rPr>
              <a:pPr/>
              <a:t>12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879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34B79B8D-D9E2-4A06-AF6A-BF9C4A1C90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88E91CA-E78C-481C-98A8-1E9963470D56}" type="slidenum">
              <a:rPr lang="en-US" altLang="en-US">
                <a:latin typeface="Times" panose="02020603050405020304" pitchFamily="18" charset="0"/>
              </a:rPr>
              <a:pPr/>
              <a:t>13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BB03F6AA-71B6-44AA-9462-66F7DBBC82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FE2027B3-1598-401D-A28C-3D95FE9F7C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</a:pPr>
            <a:r>
              <a:rPr lang="en-US" altLang="en-US" sz="1800"/>
              <a:t>NOTE: Since PowerPoint embeds images into the file, using smaller images will help prevent the PowerPoint file from getting too big and possibly crashing.</a:t>
            </a:r>
          </a:p>
          <a:p>
            <a:endParaRPr lang="en-US" altLang="en-US" sz="18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D94\DATA\Corporate Marketing\Brand Development\Master Brand Assets\Master Logo+River Lockups\UEL BRANDING DEVICE CITE 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714808" y="3428844"/>
            <a:ext cx="15716984" cy="392924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2" descr="I:\D94\DATA\Corporate Marketing\Brand Development\Master Brand Assets\Master Logo+River Lockups\UEL BRANDING DEVICE CITE 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714808" y="3428844"/>
            <a:ext cx="15716984" cy="392924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219200"/>
            <a:ext cx="7086600" cy="1447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95400" y="2819400"/>
            <a:ext cx="34671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14900" y="2819400"/>
            <a:ext cx="3467100" cy="3352800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5377D3-E503-4075-8CAF-5BFED340D0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rgbClr val="00CCCC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2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2563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405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944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3349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807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14749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155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E60A6-BBC3-4F8A-9947-AC134C13E01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6835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5" name="Picture 4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206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81600" y="1600200"/>
            <a:ext cx="3810000" cy="4495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3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E8CAEC1-FF50-43FD-BF3C-ED530B949B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57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7C4ABEA-728C-4B8D-87EF-CC3018C0CDC8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41248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391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981200"/>
            <a:ext cx="3619500" cy="4114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0" y="1981200"/>
            <a:ext cx="36195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248400"/>
            <a:ext cx="18288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248400"/>
            <a:ext cx="3048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96000" y="62484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fld id="{BF18370C-04A4-4510-B0E3-621BE6891E8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2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6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Picture 7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4" name="Picture 3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219200"/>
            <a:ext cx="7086600" cy="1447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295400" y="2819400"/>
            <a:ext cx="3467100" cy="3352800"/>
          </a:xfrm>
        </p:spPr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14900" y="2819400"/>
            <a:ext cx="34671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53200" y="6507163"/>
            <a:ext cx="1828800" cy="274637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0" y="6507163"/>
            <a:ext cx="2895600" cy="274637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791200" y="6172200"/>
            <a:ext cx="762000" cy="609600"/>
          </a:xfrm>
        </p:spPr>
        <p:txBody>
          <a:bodyPr/>
          <a:lstStyle>
            <a:lvl1pPr>
              <a:defRPr/>
            </a:lvl1pPr>
          </a:lstStyle>
          <a:p>
            <a:fld id="{C284BEC6-304F-46AB-BAEC-FF8C8D444BC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B49D068-28AC-4884-8E0B-257B7E49E75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5380"/>
            <a:ext cx="9144000" cy="11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53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rgbClr val="00CC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4" Type="http://schemas.openxmlformats.org/officeDocument/2006/relationships/image" Target="../media/image25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funky.com/features/photo-editor/" TargetMode="External"/><Relationship Id="rId2" Type="http://schemas.openxmlformats.org/officeDocument/2006/relationships/hyperlink" Target="https://pixlr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online-image-editor.com/" TargetMode="External"/><Relationship Id="rId5" Type="http://schemas.openxmlformats.org/officeDocument/2006/relationships/hyperlink" Target="https://www5.lunapic.com/editor/" TargetMode="External"/><Relationship Id="rId4" Type="http://schemas.openxmlformats.org/officeDocument/2006/relationships/hyperlink" Target="https://ipiccy.com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2">
            <a:extLst>
              <a:ext uri="{FF2B5EF4-FFF2-40B4-BE49-F238E27FC236}">
                <a16:creationId xmlns:a16="http://schemas.microsoft.com/office/drawing/2014/main" id="{89C7C538-9A5B-6C48-AA95-421C3EA87AA2}"/>
              </a:ext>
            </a:extLst>
          </p:cNvPr>
          <p:cNvSpPr/>
          <p:nvPr/>
        </p:nvSpPr>
        <p:spPr>
          <a:xfrm>
            <a:off x="476251" y="2181303"/>
            <a:ext cx="257337" cy="4676073"/>
          </a:xfrm>
          <a:custGeom>
            <a:avLst/>
            <a:gdLst/>
            <a:ahLst/>
            <a:cxnLst/>
            <a:rect l="l" t="t" r="r" b="b"/>
            <a:pathLst>
              <a:path w="565785" h="10455910">
                <a:moveTo>
                  <a:pt x="0" y="10455692"/>
                </a:moveTo>
                <a:lnTo>
                  <a:pt x="565427" y="10455692"/>
                </a:lnTo>
                <a:lnTo>
                  <a:pt x="565427" y="0"/>
                </a:lnTo>
                <a:lnTo>
                  <a:pt x="0" y="0"/>
                </a:lnTo>
                <a:lnTo>
                  <a:pt x="0" y="1045569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pPr marL="0" marR="0" lvl="0" indent="0" algn="l" defTabSz="4157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18" b="0" i="0" u="none" strike="noStrike" kern="1200" cap="none" spc="0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0F171885-E775-164F-8786-3F66DB33BD15}"/>
              </a:ext>
            </a:extLst>
          </p:cNvPr>
          <p:cNvSpPr txBox="1"/>
          <p:nvPr/>
        </p:nvSpPr>
        <p:spPr>
          <a:xfrm>
            <a:off x="1143000" y="2181303"/>
            <a:ext cx="7328368" cy="1910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marR="2310" lvl="0" defTabSz="415778">
              <a:lnSpc>
                <a:spcPct val="70700"/>
              </a:lnSpc>
              <a:defRPr/>
            </a:pPr>
            <a:r>
              <a:rPr lang="en-US" sz="4457" b="1" spc="-48" dirty="0">
                <a:solidFill>
                  <a:srgbClr val="00CCCC"/>
                </a:solidFill>
                <a:latin typeface="Founders Grotesk Cond Bold"/>
                <a:cs typeface="Founders Grotesk Cond Bold"/>
              </a:rPr>
              <a:t>Lesson 6 CN4003: Images and Graphics in Web Design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r>
              <a:rPr kumimoji="0" lang="en-GB" sz="2800" b="0" i="0" u="none" strike="noStrike" kern="1200" cap="none" spc="-2" normalizeH="0" baseline="0" noProof="0" dirty="0">
                <a:ln>
                  <a:noFill/>
                </a:ln>
                <a:solidFill>
                  <a:srgbClr val="272625"/>
                </a:solidFill>
                <a:effectLst/>
                <a:uLnTx/>
                <a:uFillTx/>
                <a:latin typeface="Founders Grotesk Cond Bold"/>
                <a:ea typeface="+mn-ea"/>
                <a:cs typeface="Founders Grotesk Light"/>
              </a:rPr>
              <a:t>Dr Fadi Safieddine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endParaRPr lang="en-GB" sz="2800" spc="-2" dirty="0">
              <a:solidFill>
                <a:srgbClr val="272625"/>
              </a:solidFill>
              <a:latin typeface="Founders Grotesk Cond Bold"/>
              <a:cs typeface="Founders Grotesk Light"/>
            </a:endParaRPr>
          </a:p>
          <a:p>
            <a:pPr marL="5776" marR="2310" lvl="0" defTabSz="415778">
              <a:lnSpc>
                <a:spcPct val="70700"/>
              </a:lnSpc>
              <a:defRPr/>
            </a:pPr>
            <a:endParaRPr kumimoji="0" lang="en-GB" sz="2800" b="0" i="0" u="none" strike="noStrike" kern="1200" cap="none" spc="-2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Founders Grotesk Cond Bold"/>
              <a:ea typeface="+mn-ea"/>
              <a:cs typeface="Founders Grotesk Ligh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2786E4B-CA9D-4BE2-9677-32F74E08A1D1}"/>
              </a:ext>
            </a:extLst>
          </p:cNvPr>
          <p:cNvSpPr txBox="1">
            <a:spLocks/>
          </p:cNvSpPr>
          <p:nvPr/>
        </p:nvSpPr>
        <p:spPr>
          <a:xfrm>
            <a:off x="-1143000" y="6492875"/>
            <a:ext cx="2133600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43C84-7574-4DDA-BCFB-8D316A6A86D0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3347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471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AE44DB4-7E87-4ECD-9BB0-9F0CAC352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118742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4A15C82-80A4-4914-BD87-FC14105E0D0A}"/>
              </a:ext>
            </a:extLst>
          </p:cNvPr>
          <p:cNvSpPr txBox="1">
            <a:spLocks/>
          </p:cNvSpPr>
          <p:nvPr/>
        </p:nvSpPr>
        <p:spPr>
          <a:xfrm>
            <a:off x="3124200" y="6356350"/>
            <a:ext cx="46161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Dr. Fadi Safieddine copyright 2021</a:t>
            </a:r>
          </a:p>
        </p:txBody>
      </p:sp>
    </p:spTree>
    <p:extLst>
      <p:ext uri="{BB962C8B-B14F-4D97-AF65-F5344CB8AC3E}">
        <p14:creationId xmlns:p14="http://schemas.microsoft.com/office/powerpoint/2010/main" val="32130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36"/>
    </mc:Choice>
    <mc:Fallback xmlns="">
      <p:transition spd="slow" advTm="142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Resizing a bitmap image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553436" y="3861048"/>
            <a:ext cx="7960936" cy="2243272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The process to map one logical pixel to more than one actual (physical) pixel will require a decision about where to assign on the physical pixels</a:t>
            </a:r>
          </a:p>
          <a:p>
            <a:r>
              <a:rPr lang="en-GB" sz="2400" dirty="0"/>
              <a:t>Many times duplication of these values leads to ‘jagged edges’ – which leads to a pixelated image.</a:t>
            </a:r>
          </a:p>
          <a:p>
            <a:r>
              <a:rPr lang="en-GB" sz="2400" dirty="0"/>
              <a:t>This is visible on screen and printouts.</a:t>
            </a:r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374063" y="6408738"/>
            <a:ext cx="769937" cy="365125"/>
          </a:xfrm>
          <a:prstGeom prst="rect">
            <a:avLst/>
          </a:prstGeom>
        </p:spPr>
        <p:txBody>
          <a:bodyPr/>
          <a:lstStyle/>
          <a:p>
            <a:fld id="{FC2CDA56-F3BB-4665-BD64-E2C85B312B32}" type="slidenum">
              <a:rPr lang="en-GB"/>
              <a:pPr/>
              <a:t>10</a:t>
            </a:fld>
            <a:endParaRPr lang="en-GB"/>
          </a:p>
        </p:txBody>
      </p:sp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3612098" y="1481806"/>
            <a:ext cx="14093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 dirty="0"/>
              <a:t>Actual pixels</a:t>
            </a: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4011978" y="2079168"/>
            <a:ext cx="304800" cy="30480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2031862" y="2079168"/>
            <a:ext cx="10454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 dirty="0"/>
              <a:t>Scale = 1</a:t>
            </a: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3851920" y="2817948"/>
            <a:ext cx="304800" cy="30480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2019304" y="2819400"/>
            <a:ext cx="11031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 dirty="0"/>
              <a:t>Scale  = 2</a:t>
            </a:r>
          </a:p>
        </p:txBody>
      </p:sp>
      <p:sp>
        <p:nvSpPr>
          <p:cNvPr id="21516" name="Rectangle 12"/>
          <p:cNvSpPr>
            <a:spLocks noChangeArrowheads="1"/>
          </p:cNvSpPr>
          <p:nvPr/>
        </p:nvSpPr>
        <p:spPr bwMode="auto">
          <a:xfrm>
            <a:off x="4156720" y="2817948"/>
            <a:ext cx="304800" cy="30480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21517" name="Rectangle 13"/>
          <p:cNvSpPr>
            <a:spLocks noChangeArrowheads="1"/>
          </p:cNvSpPr>
          <p:nvPr/>
        </p:nvSpPr>
        <p:spPr bwMode="auto">
          <a:xfrm>
            <a:off x="3851920" y="3122748"/>
            <a:ext cx="304800" cy="30480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21518" name="Rectangle 14"/>
          <p:cNvSpPr>
            <a:spLocks noChangeArrowheads="1"/>
          </p:cNvSpPr>
          <p:nvPr/>
        </p:nvSpPr>
        <p:spPr bwMode="auto">
          <a:xfrm>
            <a:off x="4156720" y="3122748"/>
            <a:ext cx="304800" cy="30480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11"/>
    </mc:Choice>
    <mc:Fallback xmlns="">
      <p:transition spd="slow" advTm="63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56C74DE4-39D3-4513-A992-E8F6AB989A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What Resolution Should I Use?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EEBAED6B-E8C0-4A54-BA40-BD79B14F6E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Can you tell the difference on screen? How about if you print it?</a:t>
            </a:r>
          </a:p>
        </p:txBody>
      </p:sp>
      <p:grpSp>
        <p:nvGrpSpPr>
          <p:cNvPr id="31748" name="Group 4">
            <a:extLst>
              <a:ext uri="{FF2B5EF4-FFF2-40B4-BE49-F238E27FC236}">
                <a16:creationId xmlns:a16="http://schemas.microsoft.com/office/drawing/2014/main" id="{9B91EC6D-5E55-410D-8DD3-AC9402FA98F4}"/>
              </a:ext>
            </a:extLst>
          </p:cNvPr>
          <p:cNvGrpSpPr>
            <a:grpSpLocks/>
          </p:cNvGrpSpPr>
          <p:nvPr/>
        </p:nvGrpSpPr>
        <p:grpSpPr bwMode="auto">
          <a:xfrm>
            <a:off x="963612" y="3068638"/>
            <a:ext cx="7140575" cy="2746375"/>
            <a:chOff x="635" y="1487"/>
            <a:chExt cx="4498" cy="1730"/>
          </a:xfrm>
        </p:grpSpPr>
        <p:pic>
          <p:nvPicPr>
            <p:cNvPr id="31752" name="Picture 5">
              <a:extLst>
                <a:ext uri="{FF2B5EF4-FFF2-40B4-BE49-F238E27FC236}">
                  <a16:creationId xmlns:a16="http://schemas.microsoft.com/office/drawing/2014/main" id="{7AA5770E-72E9-49C8-9CE8-50D119CAD9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" y="1487"/>
              <a:ext cx="2631" cy="1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3" name="Picture 6">
              <a:extLst>
                <a:ext uri="{FF2B5EF4-FFF2-40B4-BE49-F238E27FC236}">
                  <a16:creationId xmlns:a16="http://schemas.microsoft.com/office/drawing/2014/main" id="{5F703C38-BA31-4315-8D23-1FF55973C5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488"/>
              <a:ext cx="2253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749" name="Line 7">
            <a:extLst>
              <a:ext uri="{FF2B5EF4-FFF2-40B4-BE49-F238E27FC236}">
                <a16:creationId xmlns:a16="http://schemas.microsoft.com/office/drawing/2014/main" id="{716A47F3-E9D1-4144-9D6B-2245B03157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3900" y="3068638"/>
            <a:ext cx="0" cy="3240087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6136" name="Text Box 8">
            <a:extLst>
              <a:ext uri="{FF2B5EF4-FFF2-40B4-BE49-F238E27FC236}">
                <a16:creationId xmlns:a16="http://schemas.microsoft.com/office/drawing/2014/main" id="{72310506-735C-4BEA-86D6-C64E12398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650" y="3889375"/>
            <a:ext cx="1017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solidFill>
                  <a:srgbClr val="FFCC00"/>
                </a:solidFill>
              </a:rPr>
              <a:t>300 dpi</a:t>
            </a:r>
          </a:p>
        </p:txBody>
      </p:sp>
      <p:sp>
        <p:nvSpPr>
          <p:cNvPr id="176137" name="Text Box 9">
            <a:extLst>
              <a:ext uri="{FF2B5EF4-FFF2-40B4-BE49-F238E27FC236}">
                <a16:creationId xmlns:a16="http://schemas.microsoft.com/office/drawing/2014/main" id="{D1D4D508-B064-422B-B424-C613D39F6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8513" y="3851275"/>
            <a:ext cx="876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solidFill>
                  <a:srgbClr val="FFCC00"/>
                </a:solidFill>
              </a:rPr>
              <a:t>72 dpi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17EDE3-D06C-47B9-9193-1BC73D1C6263}"/>
              </a:ext>
            </a:extLst>
          </p:cNvPr>
          <p:cNvSpPr/>
          <p:nvPr/>
        </p:nvSpPr>
        <p:spPr>
          <a:xfrm>
            <a:off x="2177601" y="6393141"/>
            <a:ext cx="3377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/>
              <a:t>DPI stands for: Dots Per Inch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818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73"/>
    </mc:Choice>
    <mc:Fallback xmlns="">
      <p:transition spd="slow" advTm="60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6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6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6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6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6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6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6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6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6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6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6" grpId="0"/>
      <p:bldP spid="1761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600 dpi vs 72 dpi image">
            <a:extLst>
              <a:ext uri="{FF2B5EF4-FFF2-40B4-BE49-F238E27FC236}">
                <a16:creationId xmlns:a16="http://schemas.microsoft.com/office/drawing/2014/main" id="{CEF397B9-9F75-45DB-A13E-52A79B443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06" y="2735709"/>
            <a:ext cx="7045988" cy="35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6" name="Rectangle 2">
            <a:extLst>
              <a:ext uri="{FF2B5EF4-FFF2-40B4-BE49-F238E27FC236}">
                <a16:creationId xmlns:a16="http://schemas.microsoft.com/office/drawing/2014/main" id="{56C74DE4-39D3-4513-A992-E8F6AB989A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What Resolution Should I Use?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EEBAED6B-E8C0-4A54-BA40-BD79B14F6E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Can you tell the difference on screen? How about if you print it?</a:t>
            </a:r>
          </a:p>
        </p:txBody>
      </p:sp>
      <p:sp>
        <p:nvSpPr>
          <p:cNvPr id="31749" name="Line 7">
            <a:extLst>
              <a:ext uri="{FF2B5EF4-FFF2-40B4-BE49-F238E27FC236}">
                <a16:creationId xmlns:a16="http://schemas.microsoft.com/office/drawing/2014/main" id="{716A47F3-E9D1-4144-9D6B-2245B03157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3900" y="3068638"/>
            <a:ext cx="0" cy="3240087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61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69"/>
    </mc:Choice>
    <mc:Fallback xmlns="">
      <p:transition spd="slow" advTm="3086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>
            <a:extLst>
              <a:ext uri="{FF2B5EF4-FFF2-40B4-BE49-F238E27FC236}">
                <a16:creationId xmlns:a16="http://schemas.microsoft.com/office/drawing/2014/main" id="{A5B7B0A0-3581-4703-96A7-1103E9CB64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What Resolution Should I Use?</a:t>
            </a:r>
          </a:p>
        </p:txBody>
      </p:sp>
      <p:sp>
        <p:nvSpPr>
          <p:cNvPr id="32771" name="Rectangle 4">
            <a:extLst>
              <a:ext uri="{FF2B5EF4-FFF2-40B4-BE49-F238E27FC236}">
                <a16:creationId xmlns:a16="http://schemas.microsoft.com/office/drawing/2014/main" id="{0AF8D784-C627-4F7E-A62E-E989D192C9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4025" indent="-454025" eaLnBrk="1" hangingPunct="1">
              <a:buFont typeface="Wingdings" panose="05000000000000000000" pitchFamily="2" charset="2"/>
              <a:buNone/>
              <a:tabLst>
                <a:tab pos="1257300" algn="l"/>
              </a:tabLst>
            </a:pPr>
            <a:r>
              <a:rPr lang="en-US" altLang="en-US" dirty="0"/>
              <a:t>So, what’s the difference?</a:t>
            </a:r>
          </a:p>
          <a:p>
            <a:pPr marL="454025" indent="-454025" eaLnBrk="1" hangingPunct="1">
              <a:buFont typeface="Wingdings" panose="05000000000000000000" pitchFamily="2" charset="2"/>
              <a:buNone/>
              <a:tabLst>
                <a:tab pos="1257300" algn="l"/>
              </a:tabLst>
            </a:pPr>
            <a:endParaRPr lang="en-US" altLang="en-US" dirty="0"/>
          </a:p>
          <a:p>
            <a:pPr marL="454025" indent="-454025" eaLnBrk="1" hangingPunct="1">
              <a:buFont typeface="Wingdings" panose="05000000000000000000" pitchFamily="2" charset="2"/>
              <a:buNone/>
              <a:tabLst>
                <a:tab pos="1257300" algn="l"/>
              </a:tabLst>
            </a:pPr>
            <a:endParaRPr lang="en-US" altLang="en-US" dirty="0"/>
          </a:p>
          <a:p>
            <a:pPr marL="454025" indent="-454025" eaLnBrk="1" hangingPunct="1">
              <a:buFont typeface="Wingdings" panose="05000000000000000000" pitchFamily="2" charset="2"/>
              <a:buNone/>
              <a:tabLst>
                <a:tab pos="1257300" algn="l"/>
              </a:tabLst>
            </a:pPr>
            <a:endParaRPr lang="en-US" altLang="en-US" dirty="0"/>
          </a:p>
          <a:p>
            <a:pPr marL="454025" indent="-454025" eaLnBrk="1" hangingPunct="1">
              <a:buFont typeface="Wingdings" panose="05000000000000000000" pitchFamily="2" charset="2"/>
              <a:buNone/>
              <a:tabLst>
                <a:tab pos="1257300" algn="l"/>
              </a:tabLst>
            </a:pPr>
            <a:endParaRPr lang="en-US" altLang="en-US" dirty="0"/>
          </a:p>
          <a:p>
            <a:pPr marL="454025" indent="-454025" eaLnBrk="1" hangingPunct="1">
              <a:buFont typeface="Wingdings" panose="05000000000000000000" pitchFamily="2" charset="2"/>
              <a:buNone/>
              <a:tabLst>
                <a:tab pos="1257300" algn="l"/>
              </a:tabLst>
            </a:pPr>
            <a:endParaRPr lang="en-US" altLang="en-US" dirty="0"/>
          </a:p>
          <a:p>
            <a:pPr marL="454025" indent="-454025" eaLnBrk="1" hangingPunct="1">
              <a:buFont typeface="Wingdings" panose="05000000000000000000" pitchFamily="2" charset="2"/>
              <a:buNone/>
              <a:tabLst>
                <a:tab pos="1257300" algn="l"/>
              </a:tabLst>
            </a:pPr>
            <a:endParaRPr lang="en-US" altLang="en-US" dirty="0"/>
          </a:p>
          <a:p>
            <a:pPr marL="454025" indent="-454025" eaLnBrk="1" hangingPunct="1">
              <a:buFont typeface="Wingdings" panose="05000000000000000000" pitchFamily="2" charset="2"/>
              <a:buNone/>
              <a:tabLst>
                <a:tab pos="1257300" algn="l"/>
              </a:tabLst>
            </a:pPr>
            <a:endParaRPr lang="en-US" altLang="en-US" dirty="0"/>
          </a:p>
        </p:txBody>
      </p:sp>
      <p:grpSp>
        <p:nvGrpSpPr>
          <p:cNvPr id="32772" name="Group 5">
            <a:extLst>
              <a:ext uri="{FF2B5EF4-FFF2-40B4-BE49-F238E27FC236}">
                <a16:creationId xmlns:a16="http://schemas.microsoft.com/office/drawing/2014/main" id="{BC2F8A83-2C5A-45D8-8F2D-4EA85859DEC2}"/>
              </a:ext>
            </a:extLst>
          </p:cNvPr>
          <p:cNvGrpSpPr>
            <a:grpSpLocks/>
          </p:cNvGrpSpPr>
          <p:nvPr/>
        </p:nvGrpSpPr>
        <p:grpSpPr bwMode="auto">
          <a:xfrm>
            <a:off x="1008063" y="2557463"/>
            <a:ext cx="7140575" cy="2746375"/>
            <a:chOff x="635" y="1487"/>
            <a:chExt cx="4498" cy="1730"/>
          </a:xfrm>
        </p:grpSpPr>
        <p:pic>
          <p:nvPicPr>
            <p:cNvPr id="32778" name="Picture 6">
              <a:extLst>
                <a:ext uri="{FF2B5EF4-FFF2-40B4-BE49-F238E27FC236}">
                  <a16:creationId xmlns:a16="http://schemas.microsoft.com/office/drawing/2014/main" id="{E2927CB1-82CF-4534-A370-7EDA54BA40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" y="1487"/>
              <a:ext cx="2631" cy="1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9" name="Picture 7">
              <a:extLst>
                <a:ext uri="{FF2B5EF4-FFF2-40B4-BE49-F238E27FC236}">
                  <a16:creationId xmlns:a16="http://schemas.microsoft.com/office/drawing/2014/main" id="{A9A17502-33A0-48B5-9F23-A924F845B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488"/>
              <a:ext cx="2253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773" name="Line 8">
            <a:extLst>
              <a:ext uri="{FF2B5EF4-FFF2-40B4-BE49-F238E27FC236}">
                <a16:creationId xmlns:a16="http://schemas.microsoft.com/office/drawing/2014/main" id="{59F57F9B-B48B-4963-B7CA-40A29F4EA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0100" y="2433638"/>
            <a:ext cx="0" cy="3240087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2774" name="Text Box 9">
            <a:extLst>
              <a:ext uri="{FF2B5EF4-FFF2-40B4-BE49-F238E27FC236}">
                <a16:creationId xmlns:a16="http://schemas.microsoft.com/office/drawing/2014/main" id="{3085B9F9-32A9-4869-833A-DB89B7B45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563" y="5402263"/>
            <a:ext cx="1017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solidFill>
                  <a:srgbClr val="FF3300"/>
                </a:solidFill>
              </a:rPr>
              <a:t>300 dpi</a:t>
            </a:r>
          </a:p>
        </p:txBody>
      </p:sp>
      <p:sp>
        <p:nvSpPr>
          <p:cNvPr id="32775" name="Text Box 10">
            <a:extLst>
              <a:ext uri="{FF2B5EF4-FFF2-40B4-BE49-F238E27FC236}">
                <a16:creationId xmlns:a16="http://schemas.microsoft.com/office/drawing/2014/main" id="{E2F16007-68AB-4E59-AF48-BE12EA715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5402263"/>
            <a:ext cx="876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solidFill>
                  <a:srgbClr val="FF3300"/>
                </a:solidFill>
              </a:rPr>
              <a:t>72 dpi</a:t>
            </a:r>
          </a:p>
        </p:txBody>
      </p:sp>
      <p:sp>
        <p:nvSpPr>
          <p:cNvPr id="32776" name="Text Box 11">
            <a:extLst>
              <a:ext uri="{FF2B5EF4-FFF2-40B4-BE49-F238E27FC236}">
                <a16:creationId xmlns:a16="http://schemas.microsoft.com/office/drawing/2014/main" id="{3A741C98-2BD8-423B-8950-9C689D600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1613" y="5727700"/>
            <a:ext cx="2317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This image is 1.4 MB</a:t>
            </a:r>
          </a:p>
        </p:txBody>
      </p:sp>
      <p:sp>
        <p:nvSpPr>
          <p:cNvPr id="32777" name="Text Box 12">
            <a:extLst>
              <a:ext uri="{FF2B5EF4-FFF2-40B4-BE49-F238E27FC236}">
                <a16:creationId xmlns:a16="http://schemas.microsoft.com/office/drawing/2014/main" id="{A7C32D92-3920-4C04-AE82-C227C9104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3813" y="5749925"/>
            <a:ext cx="2364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00FF"/>
                </a:solidFill>
              </a:rPr>
              <a:t>This image is 240 KB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30"/>
    </mc:Choice>
    <mc:Fallback xmlns="">
      <p:transition spd="slow" advTm="7573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7CE47-9ADC-499C-978D-E9EFC310E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B6EA3-BBAD-43D8-BED6-952AB1658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34" y="1500175"/>
            <a:ext cx="8229600" cy="2648906"/>
          </a:xfrm>
        </p:spPr>
        <p:txBody>
          <a:bodyPr>
            <a:normAutofit/>
          </a:bodyPr>
          <a:lstStyle/>
          <a:p>
            <a:r>
              <a:rPr lang="en-GB" sz="2800" b="1" dirty="0"/>
              <a:t>Activity 6.1. </a:t>
            </a:r>
            <a:r>
              <a:rPr lang="en-GB" sz="2800" dirty="0"/>
              <a:t>Looking at the three images printed below and the three different possible DPI settings, can you guess which one is which?  </a:t>
            </a:r>
          </a:p>
          <a:p>
            <a:r>
              <a:rPr lang="en-GB" sz="2800" dirty="0"/>
              <a:t>30DPI, 120DPI, 300DPI</a:t>
            </a:r>
          </a:p>
          <a:p>
            <a:pPr marL="0" indent="0">
              <a:buNone/>
            </a:pPr>
            <a:r>
              <a:rPr lang="en-GB" sz="2800" dirty="0"/>
              <a:t>   </a:t>
            </a:r>
            <a:r>
              <a:rPr lang="en-GB" sz="2800" b="1" dirty="0"/>
              <a:t>Image A		     Image B             Image C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33F0E7D-5AE2-43F3-8F1E-A2CDCEA61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0" r="25620"/>
          <a:stretch/>
        </p:blipFill>
        <p:spPr bwMode="auto">
          <a:xfrm>
            <a:off x="683568" y="4149081"/>
            <a:ext cx="2016224" cy="26098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03539E17-D6F9-4CDB-83E4-79E384D96C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80"/>
          <a:stretch/>
        </p:blipFill>
        <p:spPr bwMode="auto">
          <a:xfrm>
            <a:off x="3563888" y="4149081"/>
            <a:ext cx="2016224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A08B71F4-7036-4A1E-ADB5-1F4DF4629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0"/>
          <a:stretch/>
        </p:blipFill>
        <p:spPr bwMode="auto">
          <a:xfrm>
            <a:off x="6228184" y="4149081"/>
            <a:ext cx="212601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20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85"/>
    </mc:Choice>
    <mc:Fallback xmlns="">
      <p:transition spd="slow" advTm="2608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56C74DE4-39D3-4513-A992-E8F6AB989A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What Resolution Should I Use?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31"/>
    </mc:Choice>
    <mc:Fallback xmlns="">
      <p:transition spd="slow" advTm="1303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56C74DE4-39D3-4513-A992-E8F6AB989A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What Resolution Should I Use?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EEBAED6B-E8C0-4A54-BA40-BD79B14F6E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9552" y="1484784"/>
            <a:ext cx="8229600" cy="4525963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en-US" b="1" dirty="0"/>
              <a:t>Higher Pixels when taking pictures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en-US" b="1" dirty="0"/>
              <a:t>Higher DPI when displaying them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en-US" b="1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en-US" b="1" dirty="0"/>
              <a:t>Compression is everything!</a:t>
            </a:r>
          </a:p>
        </p:txBody>
      </p:sp>
      <p:pic>
        <p:nvPicPr>
          <p:cNvPr id="1026" name="Picture 2" descr="Image result for 1200 dpi vs 72 dpi image">
            <a:extLst>
              <a:ext uri="{FF2B5EF4-FFF2-40B4-BE49-F238E27FC236}">
                <a16:creationId xmlns:a16="http://schemas.microsoft.com/office/drawing/2014/main" id="{52EB7B6C-A991-4207-89E7-D725D033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05064"/>
            <a:ext cx="6036344" cy="324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743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35"/>
    </mc:Choice>
    <mc:Fallback xmlns="">
      <p:transition spd="slow" advTm="68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Saving Bitmap images: Formats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Can be saved to up to </a:t>
            </a:r>
            <a:r>
              <a:rPr lang="en-US" sz="2400" dirty="0"/>
              <a:t>50 different formats:</a:t>
            </a:r>
          </a:p>
          <a:p>
            <a:pPr lvl="1" algn="just"/>
            <a:r>
              <a:rPr lang="en-US" sz="2000" dirty="0"/>
              <a:t>Include:  JPEG, TIFF, BMP, GIF, PNG …….</a:t>
            </a:r>
          </a:p>
          <a:p>
            <a:pPr lvl="1" algn="just"/>
            <a:r>
              <a:rPr lang="en-GB" sz="2000" dirty="0"/>
              <a:t>Main differences is in the </a:t>
            </a:r>
            <a:r>
              <a:rPr lang="en-GB" sz="2000" b="1" u="sng" dirty="0"/>
              <a:t>compression technique</a:t>
            </a:r>
            <a:r>
              <a:rPr lang="en-GB" sz="2000" b="1" dirty="0"/>
              <a:t>  </a:t>
            </a:r>
            <a:r>
              <a:rPr lang="en-GB" sz="2000" dirty="0"/>
              <a:t>to store the number of bits, pixel values, and the colour depth.</a:t>
            </a:r>
          </a:p>
          <a:p>
            <a:pPr algn="just"/>
            <a:r>
              <a:rPr lang="en-GB" sz="2400" dirty="0"/>
              <a:t>We have two types:</a:t>
            </a:r>
          </a:p>
          <a:p>
            <a:pPr lvl="1" algn="just"/>
            <a:r>
              <a:rPr lang="en-GB" sz="2000" b="1" u="sng" dirty="0"/>
              <a:t>Lossless compression</a:t>
            </a:r>
            <a:r>
              <a:rPr lang="en-GB" sz="2000" b="1" dirty="0"/>
              <a:t>: </a:t>
            </a:r>
            <a:r>
              <a:rPr lang="en-GB" sz="2000" dirty="0"/>
              <a:t>Image compression that can be decompressed to its original or very near (</a:t>
            </a:r>
            <a:r>
              <a:rPr lang="en-GB" sz="2000" dirty="0" err="1"/>
              <a:t>e.g</a:t>
            </a:r>
            <a:r>
              <a:rPr lang="en-GB" sz="2000" dirty="0"/>
              <a:t> </a:t>
            </a:r>
            <a:r>
              <a:rPr lang="en-GB" sz="2000" b="1" dirty="0"/>
              <a:t>PNG</a:t>
            </a:r>
            <a:r>
              <a:rPr lang="en-GB" sz="2000" dirty="0"/>
              <a:t> – and it is reason why they tend to be large files.)</a:t>
            </a:r>
          </a:p>
          <a:p>
            <a:pPr lvl="1" algn="just"/>
            <a:r>
              <a:rPr lang="en-GB" sz="2000" b="1" u="sng" dirty="0" err="1"/>
              <a:t>Lossy</a:t>
            </a:r>
            <a:r>
              <a:rPr lang="en-GB" sz="2000" b="1" u="sng" dirty="0"/>
              <a:t> compression: </a:t>
            </a:r>
            <a:r>
              <a:rPr lang="en-GB" sz="2000" dirty="0"/>
              <a:t>some information is lost during the decompression. May result in poor quality although some formats are renounced for good quality and great compression rate, such as </a:t>
            </a:r>
            <a:r>
              <a:rPr lang="en-GB" sz="2000" b="1" dirty="0"/>
              <a:t>JPEG (JPG).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47088" y="6408738"/>
            <a:ext cx="696912" cy="365125"/>
          </a:xfrm>
          <a:prstGeom prst="rect">
            <a:avLst/>
          </a:prstGeom>
        </p:spPr>
        <p:txBody>
          <a:bodyPr/>
          <a:lstStyle/>
          <a:p>
            <a:fld id="{6105CBFC-26FB-483F-8108-00D48E51FCBE}" type="slidenum">
              <a:rPr lang="en-GB"/>
              <a:pPr/>
              <a:t>17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4AF69-FD37-4567-9BC7-0DB0A46F9C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53" t="3376" r="3518" b="36679"/>
          <a:stretch/>
        </p:blipFill>
        <p:spPr>
          <a:xfrm>
            <a:off x="1547664" y="5733256"/>
            <a:ext cx="953195" cy="12255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0C73A8-1F44-4DB2-B28E-7BA2474AE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800" y="5733256"/>
            <a:ext cx="953195" cy="1223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92"/>
    </mc:Choice>
    <mc:Fallback xmlns="">
      <p:transition spd="slow" advTm="126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E7C9-9357-4721-A12A-DEBF759C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Lossless verses Lossy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3B1244-96FF-4B54-9541-6FBD62CE2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04" y="3573016"/>
            <a:ext cx="2741585" cy="3518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51B431-0A27-4162-B7D0-E7060F95D7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53" t="3376" r="3518" b="36679"/>
          <a:stretch/>
        </p:blipFill>
        <p:spPr>
          <a:xfrm>
            <a:off x="971600" y="3573016"/>
            <a:ext cx="2736304" cy="3518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C8933-5FA4-4290-91EC-E6B0EA08EF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53" t="3376" r="3518" b="36679"/>
          <a:stretch/>
        </p:blipFill>
        <p:spPr>
          <a:xfrm>
            <a:off x="2555776" y="1772816"/>
            <a:ext cx="953195" cy="122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B9D1FB-ED77-4F02-8340-328D10F80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772816"/>
            <a:ext cx="953195" cy="12231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557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02"/>
    </mc:Choice>
    <mc:Fallback xmlns="">
      <p:transition spd="slow" advTm="41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dirty="0"/>
              <a:t>Compression - PNG / JPG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294967295"/>
          </p:nvPr>
        </p:nvSpPr>
        <p:spPr>
          <a:xfrm>
            <a:off x="8518525" y="6408738"/>
            <a:ext cx="625475" cy="365125"/>
          </a:xfrm>
          <a:prstGeom prst="rect">
            <a:avLst/>
          </a:prstGeom>
        </p:spPr>
        <p:txBody>
          <a:bodyPr/>
          <a:lstStyle/>
          <a:p>
            <a:fld id="{7ADCB7AC-7F11-4090-8233-C513B311769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4357686" y="1643050"/>
            <a:ext cx="3428246" cy="923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n-US" dirty="0"/>
              <a:t>Dimensions: 1249 x 708 pixels.</a:t>
            </a:r>
          </a:p>
          <a:p>
            <a:pPr defTabSz="762000" eaLnBrk="0" hangingPunct="0"/>
            <a:r>
              <a:rPr lang="en-US" dirty="0"/>
              <a:t>PNG compressed = 1.1MB</a:t>
            </a:r>
          </a:p>
          <a:p>
            <a:pPr defTabSz="762000" eaLnBrk="0" hangingPunct="0"/>
            <a:r>
              <a:rPr lang="en-US" dirty="0"/>
              <a:t>JPG compressed =  0.1MB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4535949" y="4460277"/>
            <a:ext cx="3250890" cy="923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n-US" dirty="0"/>
              <a:t>Dimensions: 200 x 157 pixels.</a:t>
            </a:r>
          </a:p>
          <a:p>
            <a:pPr defTabSz="762000" eaLnBrk="0" hangingPunct="0"/>
            <a:r>
              <a:rPr lang="en-US" dirty="0"/>
              <a:t>PNG compressed = 37k</a:t>
            </a:r>
          </a:p>
          <a:p>
            <a:pPr defTabSz="762000" eaLnBrk="0" hangingPunct="0"/>
            <a:r>
              <a:rPr lang="en-US" dirty="0"/>
              <a:t>JPG compressed = 3.4k</a:t>
            </a: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1214422"/>
            <a:ext cx="2857520" cy="224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073003-158B-49EF-A46C-94993A402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4529037"/>
            <a:ext cx="1579001" cy="7864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53"/>
    </mc:Choice>
    <mc:Fallback xmlns="">
      <p:transition spd="slow" advTm="4705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Lecture content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GB" sz="3600" dirty="0"/>
          </a:p>
          <a:p>
            <a:r>
              <a:rPr lang="en-GB" sz="2800" dirty="0"/>
              <a:t>Why images are important?</a:t>
            </a:r>
          </a:p>
          <a:p>
            <a:r>
              <a:rPr lang="en-GB" sz="2800" dirty="0"/>
              <a:t>Types of images.</a:t>
            </a:r>
          </a:p>
          <a:p>
            <a:r>
              <a:rPr lang="en-GB" sz="2800" dirty="0"/>
              <a:t>What are bitmap images:</a:t>
            </a:r>
          </a:p>
          <a:p>
            <a:pPr lvl="1"/>
            <a:r>
              <a:rPr lang="en-GB" sz="2400" dirty="0"/>
              <a:t>Resizing images</a:t>
            </a:r>
          </a:p>
          <a:p>
            <a:pPr lvl="1"/>
            <a:r>
              <a:rPr lang="en-GB" sz="2400" dirty="0"/>
              <a:t>Different formats</a:t>
            </a:r>
          </a:p>
          <a:p>
            <a:r>
              <a:rPr lang="en-GB" sz="2800" dirty="0"/>
              <a:t>Look at the tools</a:t>
            </a:r>
          </a:p>
          <a:p>
            <a:pPr lvl="1"/>
            <a:r>
              <a:rPr lang="en-GB" sz="2400" dirty="0"/>
              <a:t>Why you need these skills beyond this module.</a:t>
            </a:r>
          </a:p>
          <a:p>
            <a:pPr lvl="1"/>
            <a:r>
              <a:rPr lang="en-GB" sz="2400" dirty="0"/>
              <a:t>UEL Photoshop</a:t>
            </a:r>
            <a:endParaRPr lang="en-GB" sz="1600" dirty="0"/>
          </a:p>
          <a:p>
            <a:pPr lvl="2"/>
            <a:r>
              <a:rPr lang="en-GB" sz="1600" dirty="0"/>
              <a:t>Editing tools</a:t>
            </a:r>
          </a:p>
          <a:p>
            <a:pPr lvl="2"/>
            <a:r>
              <a:rPr lang="en-GB" sz="1600" dirty="0"/>
              <a:t>Resizing images</a:t>
            </a:r>
          </a:p>
          <a:p>
            <a:pPr lvl="2"/>
            <a:r>
              <a:rPr lang="en-GB" sz="1600" dirty="0"/>
              <a:t>Different formats</a:t>
            </a:r>
          </a:p>
          <a:p>
            <a:pPr lvl="1"/>
            <a:r>
              <a:rPr lang="en-GB" sz="2000" dirty="0"/>
              <a:t>Free web-based tools.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1800" dirty="0"/>
          </a:p>
          <a:p>
            <a:endParaRPr lang="en-US" sz="3600" dirty="0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5976" y="260648"/>
            <a:ext cx="2202488" cy="15387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476672"/>
            <a:ext cx="2269566" cy="14354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58075" y="1268760"/>
            <a:ext cx="2234405" cy="1706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58"/>
    </mc:Choice>
    <mc:Fallback xmlns="">
      <p:transition spd="slow" advTm="57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0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 bldLvl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Different formats: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b="1" dirty="0"/>
              <a:t>GIF</a:t>
            </a:r>
          </a:p>
          <a:p>
            <a:pPr lvl="1"/>
            <a:r>
              <a:rPr lang="en-GB" dirty="0"/>
              <a:t>Allows exchange of images across different platforms</a:t>
            </a:r>
          </a:p>
          <a:p>
            <a:pPr lvl="1"/>
            <a:r>
              <a:rPr lang="en-GB" dirty="0"/>
              <a:t>Limited to 256 colours per one byte.</a:t>
            </a:r>
          </a:p>
          <a:p>
            <a:pPr lvl="1"/>
            <a:r>
              <a:rPr lang="en-GB" dirty="0"/>
              <a:t>Lossless compression </a:t>
            </a:r>
          </a:p>
          <a:p>
            <a:pPr lvl="1"/>
            <a:r>
              <a:rPr lang="en-GB" dirty="0"/>
              <a:t>Allows transparency</a:t>
            </a:r>
          </a:p>
          <a:p>
            <a:pPr lvl="1"/>
            <a:r>
              <a:rPr lang="en-GB" dirty="0"/>
              <a:t>Suitable for images with limited colour range, not recommended for photographic images</a:t>
            </a:r>
          </a:p>
          <a:p>
            <a:pPr lvl="1"/>
            <a:r>
              <a:rPr lang="en-GB" dirty="0"/>
              <a:t>Used mostly for GIF animations</a:t>
            </a:r>
          </a:p>
          <a:p>
            <a:r>
              <a:rPr lang="en-GB" b="1" dirty="0"/>
              <a:t>PNG</a:t>
            </a:r>
          </a:p>
          <a:p>
            <a:pPr lvl="1"/>
            <a:r>
              <a:rPr lang="en-GB" dirty="0"/>
              <a:t>Stores objects and layers for better editing</a:t>
            </a:r>
          </a:p>
          <a:p>
            <a:pPr lvl="1"/>
            <a:r>
              <a:rPr lang="en-GB" dirty="0"/>
              <a:t>Lossless compression but uses different compression technique.</a:t>
            </a:r>
          </a:p>
          <a:p>
            <a:pPr lvl="1"/>
            <a:r>
              <a:rPr lang="en-GB" dirty="0"/>
              <a:t>Transparency retained, in more sophisticated form</a:t>
            </a:r>
          </a:p>
          <a:p>
            <a:pPr lvl="1"/>
            <a:r>
              <a:rPr lang="en-GB" dirty="0"/>
              <a:t>Has more than 256 colours.</a:t>
            </a:r>
          </a:p>
          <a:p>
            <a:pPr lvl="1"/>
            <a:r>
              <a:rPr lang="en-GB" dirty="0"/>
              <a:t>Tends to have larger files than GIF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374063" y="6408738"/>
            <a:ext cx="769937" cy="365125"/>
          </a:xfrm>
          <a:prstGeom prst="rect">
            <a:avLst/>
          </a:prstGeom>
        </p:spPr>
        <p:txBody>
          <a:bodyPr/>
          <a:lstStyle/>
          <a:p>
            <a:fld id="{3A54E6D4-81BE-4042-A84F-3A4E7BB7B404}" type="slidenum">
              <a:rPr lang="en-GB"/>
              <a:pPr/>
              <a:t>20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E5EEBB-A72D-4041-AEF6-7F6D5C4F0F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16632"/>
            <a:ext cx="1673004" cy="15082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6EB104-87B9-423C-9770-4C6C0709A016}"/>
              </a:ext>
            </a:extLst>
          </p:cNvPr>
          <p:cNvSpPr/>
          <p:nvPr/>
        </p:nvSpPr>
        <p:spPr>
          <a:xfrm>
            <a:off x="6286733" y="58315"/>
            <a:ext cx="2664296" cy="16249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944"/>
    </mc:Choice>
    <mc:Fallback xmlns="">
      <p:transition spd="slow" advTm="126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F99DF-F6A7-4C7F-BFF8-C45F0A245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3373-DBAD-4BC1-8367-7786B9D20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PNG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738EED0-D1B0-4299-87A7-F280E17B4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848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08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23"/>
    </mc:Choice>
    <mc:Fallback xmlns="">
      <p:transition spd="slow" advTm="2722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Different formats: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/>
              <a:t>JPG</a:t>
            </a:r>
          </a:p>
          <a:p>
            <a:pPr lvl="1"/>
            <a:r>
              <a:rPr lang="en-GB" dirty="0"/>
              <a:t>Best example of </a:t>
            </a:r>
            <a:r>
              <a:rPr lang="en-GB" dirty="0" err="1"/>
              <a:t>Lossy</a:t>
            </a:r>
            <a:r>
              <a:rPr lang="en-GB" dirty="0"/>
              <a:t> compression.</a:t>
            </a:r>
          </a:p>
          <a:p>
            <a:pPr lvl="1"/>
            <a:r>
              <a:rPr lang="en-GB" dirty="0"/>
              <a:t>JPG image use JPEG compression techniques.</a:t>
            </a:r>
          </a:p>
          <a:p>
            <a:pPr lvl="1"/>
            <a:r>
              <a:rPr lang="en-GB" dirty="0"/>
              <a:t>Compression factor can be controlled with higher compression = more loss + lower quality  = Smaller file and vice versa. </a:t>
            </a:r>
          </a:p>
          <a:p>
            <a:pPr lvl="1"/>
            <a:r>
              <a:rPr lang="en-GB" dirty="0"/>
              <a:t>Suitable for images with large ranges of colours such as photographs</a:t>
            </a:r>
          </a:p>
          <a:p>
            <a:pPr lvl="1"/>
            <a:r>
              <a:rPr lang="en-US" dirty="0"/>
              <a:t>Not suitable for editing and re-editing. </a:t>
            </a:r>
          </a:p>
          <a:p>
            <a:pPr lvl="1"/>
            <a:r>
              <a:rPr lang="en-US" dirty="0"/>
              <a:t>Ideal for use on the Web.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518525" y="6408738"/>
            <a:ext cx="625475" cy="365125"/>
          </a:xfrm>
          <a:prstGeom prst="rect">
            <a:avLst/>
          </a:prstGeom>
        </p:spPr>
        <p:txBody>
          <a:bodyPr/>
          <a:lstStyle/>
          <a:p>
            <a:fld id="{1D1E016B-BBCF-4EDF-9B48-76E042167E51}" type="slidenum">
              <a:rPr lang="en-GB"/>
              <a:pPr/>
              <a:t>22</a:t>
            </a:fld>
            <a:endParaRPr lang="en-GB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38"/>
    </mc:Choice>
    <mc:Fallback xmlns="">
      <p:transition spd="slow" advTm="74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JPEG and Compression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838439-5244-43B4-AE00-8C122AD73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</p:spPr>
        <p:txBody>
          <a:bodyPr/>
          <a:lstStyle/>
          <a:p>
            <a:fld id="{7ADCB7AC-7F11-4090-8233-C513B3117690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33796" y="1479263"/>
            <a:ext cx="500579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479263"/>
            <a:ext cx="5076056" cy="4162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0405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28"/>
    </mc:Choice>
    <mc:Fallback xmlns="">
      <p:transition spd="slow" advTm="1802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JPEG and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</p:spPr>
        <p:txBody>
          <a:bodyPr/>
          <a:lstStyle/>
          <a:p>
            <a:fld id="{7ADCB7AC-7F11-4090-8233-C513B3117690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71546"/>
            <a:ext cx="3150053" cy="258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637787"/>
            <a:ext cx="3143240" cy="2577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28926" y="1854536"/>
            <a:ext cx="6215074" cy="5074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 descr="http://t1.gstatic.com/images?q=tbn:ANd9GcSMEc4zAhowntuwKkF4s1KZx43FId2pBhL4ZN5sU_PItmO00IXU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68809" y="-24"/>
            <a:ext cx="2291093" cy="192882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29"/>
    </mc:Choice>
    <mc:Fallback xmlns="">
      <p:transition spd="slow" advTm="6432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</p:spPr>
        <p:txBody>
          <a:bodyPr/>
          <a:lstStyle/>
          <a:p>
            <a:fld id="{7ADCB7AC-7F11-4090-8233-C513B3117690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6185" t="12931" r="2651" b="17819"/>
          <a:stretch/>
        </p:blipFill>
        <p:spPr bwMode="auto">
          <a:xfrm>
            <a:off x="1053952" y="-8457"/>
            <a:ext cx="7427168" cy="686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7590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61"/>
    </mc:Choice>
    <mc:Fallback xmlns="">
      <p:transition spd="slow" advTm="1206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Comparison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GB" u="sng" dirty="0"/>
              <a:t>Image size	               630 * 520 pixels</a:t>
            </a:r>
          </a:p>
          <a:p>
            <a:r>
              <a:rPr lang="en-GB" dirty="0"/>
              <a:t>Picture.PNG 		          861KB</a:t>
            </a:r>
          </a:p>
          <a:p>
            <a:endParaRPr lang="en-GB" dirty="0"/>
          </a:p>
          <a:p>
            <a:r>
              <a:rPr lang="en-GB" dirty="0"/>
              <a:t>Picture.jpg (15%)		   31KB </a:t>
            </a:r>
          </a:p>
          <a:p>
            <a:r>
              <a:rPr lang="en-GB" dirty="0"/>
              <a:t>Picture.jpg (50%)		   16KB </a:t>
            </a:r>
          </a:p>
          <a:p>
            <a:r>
              <a:rPr lang="en-GB" dirty="0"/>
              <a:t>Picture.jpg (70%)		   11.2KB</a:t>
            </a:r>
          </a:p>
          <a:p>
            <a:endParaRPr lang="en-GB" dirty="0"/>
          </a:p>
          <a:p>
            <a:r>
              <a:rPr lang="en-GB" dirty="0"/>
              <a:t>Picture.gif (256 </a:t>
            </a:r>
            <a:r>
              <a:rPr lang="en-GB" dirty="0" err="1"/>
              <a:t>colors</a:t>
            </a:r>
            <a:r>
              <a:rPr lang="en-GB" dirty="0"/>
              <a:t>)	    106KB</a:t>
            </a:r>
          </a:p>
          <a:p>
            <a:r>
              <a:rPr lang="en-GB" dirty="0"/>
              <a:t>Picture.gif (128 </a:t>
            </a:r>
            <a:r>
              <a:rPr lang="en-GB" dirty="0" err="1"/>
              <a:t>colors</a:t>
            </a:r>
            <a:r>
              <a:rPr lang="en-GB" dirty="0"/>
              <a:t>)         86KB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518525" y="6408738"/>
            <a:ext cx="625475" cy="365125"/>
          </a:xfrm>
          <a:prstGeom prst="rect">
            <a:avLst/>
          </a:prstGeom>
        </p:spPr>
        <p:txBody>
          <a:bodyPr/>
          <a:lstStyle/>
          <a:p>
            <a:fld id="{FE187F24-6D3C-40C4-B39F-FA4FDCF1ED2C}" type="slidenum">
              <a:rPr lang="en-GB"/>
              <a:pPr/>
              <a:t>26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24"/>
    </mc:Choice>
    <mc:Fallback xmlns="">
      <p:transition spd="slow" advTm="8852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260D-D1BD-47E2-A948-CCB7F7D8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Resizing creates pixilation problems.</a:t>
            </a:r>
          </a:p>
        </p:txBody>
      </p:sp>
      <p:pic>
        <p:nvPicPr>
          <p:cNvPr id="3074" name="Picture 2" descr="Image result for 600 dpi vs 72 dpi image">
            <a:extLst>
              <a:ext uri="{FF2B5EF4-FFF2-40B4-BE49-F238E27FC236}">
                <a16:creationId xmlns:a16="http://schemas.microsoft.com/office/drawing/2014/main" id="{B0B1660D-5392-4683-8E8D-1D380072B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7092122" cy="427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3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20"/>
    </mc:Choice>
    <mc:Fallback xmlns="">
      <p:transition spd="slow" advTm="2792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A73C-77DC-449A-8D2C-6BDB4203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BEEF4-D377-45A5-88F6-361816AFD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Activity 6.2. </a:t>
            </a:r>
            <a:r>
              <a:rPr lang="en-GB" dirty="0"/>
              <a:t>Assign best practice associated with each image format as discussed in the lesson:</a:t>
            </a:r>
          </a:p>
          <a:p>
            <a:pPr lvl="1"/>
            <a:r>
              <a:rPr lang="en-GB" dirty="0"/>
              <a:t>Which one is best for low storage while maintaining good quality as Web images.</a:t>
            </a:r>
          </a:p>
          <a:p>
            <a:pPr lvl="1"/>
            <a:r>
              <a:rPr lang="en-GB" dirty="0"/>
              <a:t>Which one is best for low quality animation.</a:t>
            </a:r>
          </a:p>
          <a:p>
            <a:pPr lvl="1"/>
            <a:r>
              <a:rPr lang="en-GB" dirty="0"/>
              <a:t>Which one is best for high quality printing.</a:t>
            </a:r>
          </a:p>
        </p:txBody>
      </p:sp>
    </p:spTree>
    <p:extLst>
      <p:ext uri="{BB962C8B-B14F-4D97-AF65-F5344CB8AC3E}">
        <p14:creationId xmlns:p14="http://schemas.microsoft.com/office/powerpoint/2010/main" val="349414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61"/>
    </mc:Choice>
    <mc:Fallback xmlns="">
      <p:transition spd="slow" advTm="2956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4966-CAEE-471B-B7E7-C68A7A323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b="1" dirty="0"/>
              <a:t>What difference graphics can do?</a:t>
            </a:r>
          </a:p>
        </p:txBody>
      </p:sp>
    </p:spTree>
    <p:extLst>
      <p:ext uri="{BB962C8B-B14F-4D97-AF65-F5344CB8AC3E}">
        <p14:creationId xmlns:p14="http://schemas.microsoft.com/office/powerpoint/2010/main" val="130730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30"/>
    </mc:Choice>
    <mc:Fallback xmlns="">
      <p:transition spd="slow" advTm="2203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215B-4244-4744-B284-AC87AAB10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Importance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38950-EE86-477A-8E74-4D3EA329A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image is worth a 1000 words</a:t>
            </a:r>
          </a:p>
          <a:p>
            <a:r>
              <a:rPr lang="en-GB" dirty="0"/>
              <a:t>Graphics make a website!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7A914-BF89-49E4-BF37-4AB2B74E2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636912"/>
            <a:ext cx="6912768" cy="41277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778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41"/>
    </mc:Choice>
    <mc:Fallback xmlns="">
      <p:transition spd="slow" advTm="48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4966-CAEE-471B-B7E7-C68A7A323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b="1" dirty="0"/>
              <a:t>What difference graphics can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0FAD2-8616-4F8C-8D29-FEC2F8D1542B}"/>
              </a:ext>
            </a:extLst>
          </p:cNvPr>
          <p:cNvPicPr/>
          <p:nvPr/>
        </p:nvPicPr>
        <p:blipFill>
          <a:blip r:embed="rId2" cstate="print"/>
          <a:srcRect l="18073" t="6757" r="18551" b="5068"/>
          <a:stretch>
            <a:fillRect/>
          </a:stretch>
        </p:blipFill>
        <p:spPr bwMode="auto">
          <a:xfrm>
            <a:off x="539552" y="1196752"/>
            <a:ext cx="7704856" cy="5386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404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858"/>
    </mc:Choice>
    <mc:Fallback xmlns="">
      <p:transition spd="slow" advTm="11285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4966-CAEE-471B-B7E7-C68A7A323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b="1" dirty="0"/>
              <a:t>What difference graphics can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8CE73-E39E-4AB4-9035-4623368368CB}"/>
              </a:ext>
            </a:extLst>
          </p:cNvPr>
          <p:cNvPicPr/>
          <p:nvPr/>
        </p:nvPicPr>
        <p:blipFill>
          <a:blip r:embed="rId2" cstate="print"/>
          <a:srcRect l="13715" t="6757" r="14909" b="5405"/>
          <a:stretch>
            <a:fillRect/>
          </a:stretch>
        </p:blipFill>
        <p:spPr bwMode="auto">
          <a:xfrm>
            <a:off x="251520" y="1268760"/>
            <a:ext cx="7704856" cy="5472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60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52"/>
    </mc:Choice>
    <mc:Fallback xmlns="">
      <p:transition spd="slow" advTm="85552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8FCC12-87BB-414D-B9D3-593BCA95DC10}"/>
              </a:ext>
            </a:extLst>
          </p:cNvPr>
          <p:cNvPicPr/>
          <p:nvPr/>
        </p:nvPicPr>
        <p:blipFill rotWithShape="1">
          <a:blip r:embed="rId2" cstate="print"/>
          <a:srcRect l="20189" t="7304" r="24626" b="5046"/>
          <a:stretch/>
        </p:blipFill>
        <p:spPr bwMode="auto">
          <a:xfrm>
            <a:off x="4293221" y="2636912"/>
            <a:ext cx="4824536" cy="43204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A18CB0-A47A-435E-82DC-281671DD2032}"/>
              </a:ext>
            </a:extLst>
          </p:cNvPr>
          <p:cNvPicPr/>
          <p:nvPr/>
        </p:nvPicPr>
        <p:blipFill rotWithShape="1">
          <a:blip r:embed="rId3" cstate="print"/>
          <a:srcRect l="25086" t="7304" r="24720" b="5046"/>
          <a:stretch/>
        </p:blipFill>
        <p:spPr bwMode="auto">
          <a:xfrm>
            <a:off x="26243" y="188640"/>
            <a:ext cx="4316288" cy="43204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20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15"/>
    </mc:Choice>
    <mc:Fallback xmlns="">
      <p:transition spd="slow" advTm="24215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843A3-10A3-4A22-BE66-96CEE38C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Graphic Design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66707-F240-4CE8-970B-F6EAB0322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almost every programming and application development context, it is judged by its presentation.</a:t>
            </a:r>
          </a:p>
          <a:p>
            <a:pPr lvl="1"/>
            <a:r>
              <a:rPr lang="en-GB" dirty="0"/>
              <a:t>Menus</a:t>
            </a:r>
          </a:p>
          <a:p>
            <a:pPr lvl="1"/>
            <a:r>
              <a:rPr lang="en-GB" dirty="0"/>
              <a:t>Manuals</a:t>
            </a:r>
          </a:p>
          <a:p>
            <a:pPr lvl="1"/>
            <a:r>
              <a:rPr lang="en-GB" dirty="0"/>
              <a:t>Games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470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15"/>
    </mc:Choice>
    <mc:Fallback xmlns="">
      <p:transition spd="slow" advTm="53415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DF413-97C4-4897-A820-30C4F5E89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Photoshop at 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5560-ECA1-4E77-9DE3-C0F700834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Download Photoshop from </a:t>
            </a:r>
            <a:r>
              <a:rPr lang="en-GB" b="1" dirty="0"/>
              <a:t>Software Centre </a:t>
            </a:r>
            <a:r>
              <a:rPr lang="en-GB" dirty="0"/>
              <a:t>at UEL computers.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2200" dirty="0"/>
              <a:t>Note: Software takes long time to install.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E7E17-6C55-44E6-9F19-56B51BF15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03" y="2348880"/>
            <a:ext cx="4589721" cy="287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1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45"/>
    </mc:Choice>
    <mc:Fallback xmlns="">
      <p:transition spd="slow" advTm="28245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A432-0A4D-46C8-98E9-BA171080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Lecture Demo of Photoshop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F726B-E846-4CE9-8EFA-F878BA84A5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6245" y="1548130"/>
            <a:ext cx="5731510" cy="3761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CC45F5-BF4E-45EF-ACDC-4FE4C458E567}"/>
              </a:ext>
            </a:extLst>
          </p:cNvPr>
          <p:cNvSpPr txBox="1"/>
          <p:nvPr/>
        </p:nvSpPr>
        <p:spPr>
          <a:xfrm>
            <a:off x="1187624" y="541992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Refer to the handout practice found in week 7 on Moodle.</a:t>
            </a:r>
          </a:p>
        </p:txBody>
      </p:sp>
    </p:spTree>
    <p:extLst>
      <p:ext uri="{BB962C8B-B14F-4D97-AF65-F5344CB8AC3E}">
        <p14:creationId xmlns:p14="http://schemas.microsoft.com/office/powerpoint/2010/main" val="392281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52"/>
    </mc:Choice>
    <mc:Fallback xmlns="">
      <p:transition spd="slow" advTm="3565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A432-0A4D-46C8-98E9-BA171080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Lecture Demo of Photoshop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C45F5-BF4E-45EF-ACDC-4FE4C458E567}"/>
              </a:ext>
            </a:extLst>
          </p:cNvPr>
          <p:cNvSpPr txBox="1"/>
          <p:nvPr/>
        </p:nvSpPr>
        <p:spPr>
          <a:xfrm>
            <a:off x="827584" y="5085184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Refer to the handout practice found in week 6 on Moodle.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37FC0A-C4CE-42DB-833A-BF90E64A9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0" t="25371" r="5900" b="9435"/>
          <a:stretch/>
        </p:blipFill>
        <p:spPr>
          <a:xfrm>
            <a:off x="374848" y="1727682"/>
            <a:ext cx="8229600" cy="32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4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05"/>
    </mc:Choice>
    <mc:Fallback xmlns="">
      <p:transition spd="slow" advTm="77205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48F8-D727-4A4D-8642-32ACE692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Recorded Demo of Photoshop</a:t>
            </a:r>
          </a:p>
        </p:txBody>
      </p:sp>
    </p:spTree>
    <p:extLst>
      <p:ext uri="{BB962C8B-B14F-4D97-AF65-F5344CB8AC3E}">
        <p14:creationId xmlns:p14="http://schemas.microsoft.com/office/powerpoint/2010/main" val="329481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53"/>
    </mc:Choice>
    <mc:Fallback xmlns="">
      <p:transition spd="slow" advTm="53953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48F8-D727-4A4D-8642-32ACE692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Recorded Demo of Photoshop</a:t>
            </a:r>
          </a:p>
        </p:txBody>
      </p:sp>
    </p:spTree>
    <p:extLst>
      <p:ext uri="{BB962C8B-B14F-4D97-AF65-F5344CB8AC3E}">
        <p14:creationId xmlns:p14="http://schemas.microsoft.com/office/powerpoint/2010/main" val="1266260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8665-2D83-428F-A970-55A5F7B4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9246-F8BD-4822-A394-FABB5B850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Activity 6.3. </a:t>
            </a:r>
            <a:r>
              <a:rPr lang="en-GB" dirty="0"/>
              <a:t>Download Adobe Photoshop demo version. </a:t>
            </a:r>
          </a:p>
          <a:p>
            <a:r>
              <a:rPr lang="en-GB" dirty="0"/>
              <a:t>Practice some of the activities to be submitted part of </a:t>
            </a:r>
            <a:r>
              <a:rPr lang="en-GB" b="1" dirty="0"/>
              <a:t>Lab Practice 6.1.</a:t>
            </a:r>
          </a:p>
        </p:txBody>
      </p:sp>
    </p:spTree>
    <p:extLst>
      <p:ext uri="{BB962C8B-B14F-4D97-AF65-F5344CB8AC3E}">
        <p14:creationId xmlns:p14="http://schemas.microsoft.com/office/powerpoint/2010/main" val="85752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04"/>
    </mc:Choice>
    <mc:Fallback xmlns="">
      <p:transition spd="slow" advTm="3810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215B-4244-4744-B284-AC87AAB10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Importance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38950-EE86-477A-8E74-4D3EA329A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image is worth a 1000 words</a:t>
            </a:r>
          </a:p>
          <a:p>
            <a:r>
              <a:rPr lang="en-GB" dirty="0"/>
              <a:t>Graphics make a website!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D482562-57C8-4D75-AA4E-0ADED051E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72075"/>
            <a:ext cx="4035797" cy="40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63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38"/>
    </mc:Choice>
    <mc:Fallback xmlns="">
      <p:transition spd="slow" advTm="30938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4D96-B128-4528-A54A-7C8F8048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Using online tools:</a:t>
            </a:r>
          </a:p>
        </p:txBody>
      </p:sp>
    </p:spTree>
    <p:extLst>
      <p:ext uri="{BB962C8B-B14F-4D97-AF65-F5344CB8AC3E}">
        <p14:creationId xmlns:p14="http://schemas.microsoft.com/office/powerpoint/2010/main" val="216711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19"/>
    </mc:Choice>
    <mc:Fallback xmlns="">
      <p:transition spd="slow" advTm="15419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4D96-B128-4528-A54A-7C8F8048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Using online tools: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40EE5-7650-4B12-AC47-CCCA9DB65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free online tools.</a:t>
            </a:r>
          </a:p>
          <a:p>
            <a:r>
              <a:rPr lang="en-GB" dirty="0"/>
              <a:t>All have very similar features.</a:t>
            </a:r>
          </a:p>
          <a:p>
            <a:r>
              <a:rPr lang="en-GB" dirty="0"/>
              <a:t>Much cheaper and more accessible than Photoshop:</a:t>
            </a:r>
          </a:p>
          <a:p>
            <a:pPr lvl="1"/>
            <a:r>
              <a:rPr lang="en-GB" sz="2400" dirty="0">
                <a:hlinkClick r:id="rId2"/>
              </a:rPr>
              <a:t>https://pixlr.com/</a:t>
            </a:r>
            <a:endParaRPr lang="en-GB" sz="2400" dirty="0"/>
          </a:p>
          <a:p>
            <a:pPr lvl="1"/>
            <a:r>
              <a:rPr lang="en-GB" sz="2400" dirty="0">
                <a:hlinkClick r:id="rId3"/>
              </a:rPr>
              <a:t>https://www.befunky.com/features/photo-editor/</a:t>
            </a:r>
            <a:endParaRPr lang="en-GB" sz="2400" dirty="0"/>
          </a:p>
          <a:p>
            <a:pPr lvl="1"/>
            <a:r>
              <a:rPr lang="en-GB" sz="2400" dirty="0">
                <a:hlinkClick r:id="rId4"/>
              </a:rPr>
              <a:t>https://ipiccy.com/</a:t>
            </a:r>
            <a:endParaRPr lang="en-GB" sz="2400" dirty="0"/>
          </a:p>
          <a:p>
            <a:pPr lvl="1"/>
            <a:r>
              <a:rPr lang="en-GB" sz="2400" dirty="0">
                <a:hlinkClick r:id="rId5"/>
              </a:rPr>
              <a:t>https://www5.lunapic.com/editor/</a:t>
            </a:r>
            <a:endParaRPr lang="en-GB" sz="2400" dirty="0"/>
          </a:p>
          <a:p>
            <a:pPr lvl="1"/>
            <a:r>
              <a:rPr lang="en-GB" sz="2400" dirty="0">
                <a:hlinkClick r:id="rId6"/>
              </a:rPr>
              <a:t>https://www.online-image-editor.com/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5437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9"/>
    </mc:Choice>
    <mc:Fallback xmlns="">
      <p:transition spd="slow" advTm="23819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ABE5-8B3B-473E-AEAD-688A5D47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Features: </a:t>
            </a:r>
          </a:p>
        </p:txBody>
      </p:sp>
      <p:pic>
        <p:nvPicPr>
          <p:cNvPr id="5" name="Picture 4" descr="A picture containing monitor, black, street&#10;&#10;Description automatically generated">
            <a:extLst>
              <a:ext uri="{FF2B5EF4-FFF2-40B4-BE49-F238E27FC236}">
                <a16:creationId xmlns:a16="http://schemas.microsoft.com/office/drawing/2014/main" id="{88965709-6357-43F8-864E-E0CF533CC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060848"/>
            <a:ext cx="3163986" cy="3150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FC68B6-503D-41E1-A31F-77A10052F836}"/>
              </a:ext>
            </a:extLst>
          </p:cNvPr>
          <p:cNvSpPr txBox="1"/>
          <p:nvPr/>
        </p:nvSpPr>
        <p:spPr>
          <a:xfrm>
            <a:off x="611560" y="3016190"/>
            <a:ext cx="3898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resize verses canvas resize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Rotate &amp; flip images</a:t>
            </a:r>
          </a:p>
        </p:txBody>
      </p:sp>
    </p:spTree>
    <p:extLst>
      <p:ext uri="{BB962C8B-B14F-4D97-AF65-F5344CB8AC3E}">
        <p14:creationId xmlns:p14="http://schemas.microsoft.com/office/powerpoint/2010/main" val="232550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30"/>
    </mc:Choice>
    <mc:Fallback xmlns="">
      <p:transition spd="slow" advTm="9263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ABE5-8B3B-473E-AEAD-688A5D47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C68B6-503D-41E1-A31F-77A10052F836}"/>
              </a:ext>
            </a:extLst>
          </p:cNvPr>
          <p:cNvSpPr txBox="1"/>
          <p:nvPr/>
        </p:nvSpPr>
        <p:spPr>
          <a:xfrm>
            <a:off x="611560" y="3016190"/>
            <a:ext cx="3898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Cropping: </a:t>
            </a:r>
            <a:r>
              <a:rPr lang="en-GB" dirty="0"/>
              <a:t>to cut the image down.</a:t>
            </a:r>
          </a:p>
          <a:p>
            <a:endParaRPr lang="en-GB" dirty="0"/>
          </a:p>
          <a:p>
            <a:r>
              <a:rPr lang="en-GB" dirty="0"/>
              <a:t>Manual</a:t>
            </a:r>
          </a:p>
          <a:p>
            <a:r>
              <a:rPr lang="en-GB" dirty="0"/>
              <a:t>By numbers.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FEE523-2240-4B02-825B-87A43AC8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484784"/>
            <a:ext cx="2838095" cy="3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3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29"/>
    </mc:Choice>
    <mc:Fallback xmlns="">
      <p:transition spd="slow" advTm="48429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ABE5-8B3B-473E-AEAD-688A5D47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C68B6-503D-41E1-A31F-77A10052F836}"/>
              </a:ext>
            </a:extLst>
          </p:cNvPr>
          <p:cNvSpPr txBox="1"/>
          <p:nvPr/>
        </p:nvSpPr>
        <p:spPr>
          <a:xfrm>
            <a:off x="611560" y="3016190"/>
            <a:ext cx="3898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Cutout</a:t>
            </a:r>
            <a:r>
              <a:rPr lang="en-GB" b="1" dirty="0"/>
              <a:t>: </a:t>
            </a:r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dirty="0"/>
              <a:t>Could be shape</a:t>
            </a:r>
          </a:p>
          <a:p>
            <a:pPr marL="285750" indent="-285750">
              <a:buFontTx/>
              <a:buChar char="-"/>
            </a:pPr>
            <a:r>
              <a:rPr lang="en-GB" dirty="0"/>
              <a:t>Freestyle</a:t>
            </a:r>
          </a:p>
          <a:p>
            <a:pPr marL="285750" indent="-285750">
              <a:buFontTx/>
              <a:buChar char="-"/>
            </a:pPr>
            <a:r>
              <a:rPr lang="en-GB" dirty="0"/>
              <a:t>And other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73F85-C492-423C-BCCE-2BA79B75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257" y="274638"/>
            <a:ext cx="2800000" cy="6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81"/>
    </mc:Choice>
    <mc:Fallback xmlns="">
      <p:transition spd="slow" advTm="6038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ABE5-8B3B-473E-AEAD-688A5D47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C68B6-503D-41E1-A31F-77A10052F836}"/>
              </a:ext>
            </a:extLst>
          </p:cNvPr>
          <p:cNvSpPr txBox="1"/>
          <p:nvPr/>
        </p:nvSpPr>
        <p:spPr>
          <a:xfrm>
            <a:off x="457200" y="2996952"/>
            <a:ext cx="3898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Filters and shades: </a:t>
            </a:r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dirty="0"/>
              <a:t>Black &amp; White</a:t>
            </a:r>
          </a:p>
          <a:p>
            <a:pPr marL="285750" indent="-285750">
              <a:buFontTx/>
              <a:buChar char="-"/>
            </a:pPr>
            <a:r>
              <a:rPr lang="en-GB" dirty="0"/>
              <a:t>Invert</a:t>
            </a:r>
          </a:p>
          <a:p>
            <a:pPr marL="285750" indent="-285750">
              <a:buFontTx/>
              <a:buChar char="-"/>
            </a:pPr>
            <a:r>
              <a:rPr lang="en-GB" dirty="0"/>
              <a:t>Colours</a:t>
            </a:r>
          </a:p>
          <a:p>
            <a:pPr marL="285750" indent="-285750">
              <a:buFontTx/>
              <a:buChar char="-"/>
            </a:pPr>
            <a:r>
              <a:rPr lang="en-GB" dirty="0"/>
              <a:t>Lights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6074DE-1EF7-4389-99B2-77E6FFB54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336" y="0"/>
            <a:ext cx="2139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1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34"/>
    </mc:Choice>
    <mc:Fallback xmlns="">
      <p:transition spd="slow" advTm="36534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ABE5-8B3B-473E-AEAD-688A5D47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C68B6-503D-41E1-A31F-77A10052F836}"/>
              </a:ext>
            </a:extLst>
          </p:cNvPr>
          <p:cNvSpPr txBox="1"/>
          <p:nvPr/>
        </p:nvSpPr>
        <p:spPr>
          <a:xfrm>
            <a:off x="457200" y="2996952"/>
            <a:ext cx="3898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Filters and shades: </a:t>
            </a:r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dirty="0"/>
              <a:t>Sharpen</a:t>
            </a:r>
          </a:p>
          <a:p>
            <a:pPr marL="285750" indent="-285750">
              <a:buFontTx/>
              <a:buChar char="-"/>
            </a:pPr>
            <a:r>
              <a:rPr lang="en-GB" dirty="0"/>
              <a:t>Blur</a:t>
            </a:r>
          </a:p>
          <a:p>
            <a:pPr marL="285750" indent="-285750">
              <a:buFontTx/>
              <a:buChar char="-"/>
            </a:pPr>
            <a:r>
              <a:rPr lang="en-GB" dirty="0"/>
              <a:t>Grain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And variety of tools.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0896D-5F03-4C62-8A86-6F20BF76C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0"/>
            <a:ext cx="2098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8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23"/>
    </mc:Choice>
    <mc:Fallback xmlns="">
      <p:transition spd="slow" advTm="24623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ABE5-8B3B-473E-AEAD-688A5D47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C68B6-503D-41E1-A31F-77A10052F836}"/>
              </a:ext>
            </a:extLst>
          </p:cNvPr>
          <p:cNvSpPr txBox="1"/>
          <p:nvPr/>
        </p:nvSpPr>
        <p:spPr>
          <a:xfrm>
            <a:off x="611560" y="3016190"/>
            <a:ext cx="3898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Play with the tools that allow image editing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80B013-19A5-4D92-8571-AF2413BD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620688"/>
            <a:ext cx="2780952" cy="5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6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12"/>
    </mc:Choice>
    <mc:Fallback xmlns="">
      <p:transition spd="slow" advTm="24112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ABE5-8B3B-473E-AEAD-688A5D47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C68B6-503D-41E1-A31F-77A10052F836}"/>
              </a:ext>
            </a:extLst>
          </p:cNvPr>
          <p:cNvSpPr txBox="1"/>
          <p:nvPr/>
        </p:nvSpPr>
        <p:spPr>
          <a:xfrm>
            <a:off x="611560" y="3016190"/>
            <a:ext cx="3898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Play with the tools that allow image editing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9EF92-46DA-4B03-9704-D1DA374D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463164"/>
            <a:ext cx="2819048" cy="5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1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48"/>
    </mc:Choice>
    <mc:Fallback xmlns="">
      <p:transition spd="slow" advTm="48848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ABE5-8B3B-473E-AEAD-688A5D47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C68B6-503D-41E1-A31F-77A10052F836}"/>
              </a:ext>
            </a:extLst>
          </p:cNvPr>
          <p:cNvSpPr txBox="1"/>
          <p:nvPr/>
        </p:nvSpPr>
        <p:spPr>
          <a:xfrm>
            <a:off x="611560" y="3016190"/>
            <a:ext cx="3898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Drawing:</a:t>
            </a:r>
          </a:p>
          <a:p>
            <a:endParaRPr lang="en-GB" dirty="0"/>
          </a:p>
          <a:p>
            <a:r>
              <a:rPr lang="en-GB" dirty="0"/>
              <a:t>Selecting tool, </a:t>
            </a:r>
          </a:p>
          <a:p>
            <a:r>
              <a:rPr lang="en-GB" dirty="0"/>
              <a:t>Features,</a:t>
            </a:r>
          </a:p>
          <a:p>
            <a:r>
              <a:rPr lang="en-GB" dirty="0"/>
              <a:t>Colours,</a:t>
            </a:r>
          </a:p>
          <a:p>
            <a:r>
              <a:rPr lang="en-GB" dirty="0"/>
              <a:t>And shapes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E638E-D824-4F0B-B82B-088FE382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0"/>
            <a:ext cx="2115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6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95"/>
    </mc:Choice>
    <mc:Fallback xmlns="">
      <p:transition spd="slow" advTm="3379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images: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/>
              <a:t>Bitmapped Images: </a:t>
            </a:r>
            <a:r>
              <a:rPr lang="en-GB" sz="2800" dirty="0"/>
              <a:t>are stored as a collection of dots (pixels), with location and colour of each pixel.</a:t>
            </a:r>
          </a:p>
          <a:p>
            <a:r>
              <a:rPr lang="en-GB" sz="2800" b="1" dirty="0"/>
              <a:t>Vector Graphics: </a:t>
            </a:r>
            <a:r>
              <a:rPr lang="en-GB" sz="2800" dirty="0"/>
              <a:t>are stored as a collection of formulas: data and parameters that defines the shapes and where are located.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</p:spPr>
        <p:txBody>
          <a:bodyPr/>
          <a:lstStyle/>
          <a:p>
            <a:fld id="{267CF06E-DE9D-4C9A-8B05-3A0B1157860A}" type="slidenum">
              <a:rPr lang="en-GB"/>
              <a:pPr/>
              <a:t>5</a:t>
            </a:fld>
            <a:endParaRPr lang="en-GB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3717" y="4540782"/>
            <a:ext cx="5661841" cy="230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973"/>
    </mc:Choice>
    <mc:Fallback xmlns="">
      <p:transition spd="slow" advTm="158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ABE5-8B3B-473E-AEAD-688A5D47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C68B6-503D-41E1-A31F-77A10052F836}"/>
              </a:ext>
            </a:extLst>
          </p:cNvPr>
          <p:cNvSpPr txBox="1"/>
          <p:nvPr/>
        </p:nvSpPr>
        <p:spPr>
          <a:xfrm>
            <a:off x="1043608" y="1916832"/>
            <a:ext cx="389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Writing Text: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E321-82D6-4A62-B76B-00D6B06E9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89" y="1988840"/>
            <a:ext cx="2771429" cy="2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6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62"/>
    </mc:Choice>
    <mc:Fallback xmlns="">
      <p:transition spd="slow" advTm="32262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48F8-D727-4A4D-8642-32ACE692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Recorded Demo of online tool:</a:t>
            </a:r>
          </a:p>
        </p:txBody>
      </p:sp>
    </p:spTree>
    <p:extLst>
      <p:ext uri="{BB962C8B-B14F-4D97-AF65-F5344CB8AC3E}">
        <p14:creationId xmlns:p14="http://schemas.microsoft.com/office/powerpoint/2010/main" val="456380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3171-EED2-4DD1-B57E-22A71E11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Talk about the Assignment: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77D91-DACE-45AF-BDA4-5CD360157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are you progressing with the assignment?</a:t>
            </a:r>
          </a:p>
          <a:p>
            <a:endParaRPr lang="en-GB" dirty="0"/>
          </a:p>
          <a:p>
            <a:r>
              <a:rPr lang="en-GB" dirty="0"/>
              <a:t>You should complete the work up to task 2 (minimum).</a:t>
            </a:r>
          </a:p>
          <a:p>
            <a:endParaRPr lang="en-GB" dirty="0"/>
          </a:p>
          <a:p>
            <a:r>
              <a:rPr lang="en-GB" dirty="0"/>
              <a:t>Finish Task 3 by next week. </a:t>
            </a:r>
          </a:p>
        </p:txBody>
      </p:sp>
    </p:spTree>
    <p:extLst>
      <p:ext uri="{BB962C8B-B14F-4D97-AF65-F5344CB8AC3E}">
        <p14:creationId xmlns:p14="http://schemas.microsoft.com/office/powerpoint/2010/main" val="13372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92"/>
    </mc:Choice>
    <mc:Fallback xmlns="">
      <p:transition spd="slow" advTm="40392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8665-2D83-428F-A970-55A5F7B4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9246-F8BD-4822-A394-FABB5B850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Activity 6.4. </a:t>
            </a:r>
            <a:r>
              <a:rPr lang="en-GB" dirty="0"/>
              <a:t>Use the web based website demonstrated in the lesson.</a:t>
            </a:r>
          </a:p>
          <a:p>
            <a:r>
              <a:rPr lang="en-GB" dirty="0"/>
              <a:t>Practice some of the activities to be submitted part of </a:t>
            </a:r>
            <a:r>
              <a:rPr lang="en-GB" b="1" dirty="0"/>
              <a:t>Lab Practice 6.2.</a:t>
            </a:r>
          </a:p>
        </p:txBody>
      </p:sp>
    </p:spTree>
    <p:extLst>
      <p:ext uri="{BB962C8B-B14F-4D97-AF65-F5344CB8AC3E}">
        <p14:creationId xmlns:p14="http://schemas.microsoft.com/office/powerpoint/2010/main" val="386738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06"/>
    </mc:Choice>
    <mc:Fallback xmlns="">
      <p:transition spd="slow" advTm="1700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images: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</p:spPr>
        <p:txBody>
          <a:bodyPr/>
          <a:lstStyle/>
          <a:p>
            <a:fld id="{267CF06E-DE9D-4C9A-8B05-3A0B1157860A}" type="slidenum">
              <a:rPr lang="en-GB"/>
              <a:pPr/>
              <a:t>6</a:t>
            </a:fld>
            <a:endParaRPr lang="en-GB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88640" y="1700808"/>
            <a:ext cx="11089232" cy="450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960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11"/>
    </mc:Choice>
    <mc:Fallback xmlns="">
      <p:transition spd="slow" advTm="2281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4">
            <a:extLst>
              <a:ext uri="{FF2B5EF4-FFF2-40B4-BE49-F238E27FC236}">
                <a16:creationId xmlns:a16="http://schemas.microsoft.com/office/drawing/2014/main" id="{D7CC5126-F3C1-4A9E-B30B-CDEF250BD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" y="4572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300">
                <a:solidFill>
                  <a:schemeClr val="tx2"/>
                </a:solidFill>
                <a:latin typeface="Arial Black" panose="020B0A04020102020204" pitchFamily="34" charset="0"/>
              </a:rPr>
              <a:t>What About Resolution?</a:t>
            </a:r>
          </a:p>
        </p:txBody>
      </p:sp>
      <p:sp>
        <p:nvSpPr>
          <p:cNvPr id="30724" name="Rectangle 5">
            <a:extLst>
              <a:ext uri="{FF2B5EF4-FFF2-40B4-BE49-F238E27FC236}">
                <a16:creationId xmlns:a16="http://schemas.microsoft.com/office/drawing/2014/main" id="{B56631D6-E18D-4089-8879-FD56A7B7E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" y="3933056"/>
            <a:ext cx="8289925" cy="220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bg2"/>
              </a:buClr>
              <a:buSzPct val="70000"/>
            </a:pPr>
            <a:r>
              <a:rPr lang="en-US" altLang="en-US" sz="2400" dirty="0"/>
              <a:t>“Resolution” = number of pixels per inch in a bitmap image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</a:pPr>
            <a:endParaRPr lang="en-US" altLang="en-US" sz="2400" dirty="0"/>
          </a:p>
          <a:p>
            <a:pPr marL="0" indent="0" eaLnBrk="1" hangingPunct="1">
              <a:spcBef>
                <a:spcPct val="20000"/>
              </a:spcBef>
              <a:buClr>
                <a:schemeClr val="bg2"/>
              </a:buClr>
              <a:buSzPct val="70000"/>
            </a:pPr>
            <a:r>
              <a:rPr lang="en-US" altLang="en-US" sz="2400" b="1" dirty="0"/>
              <a:t>The more dots per inch (dpi), the higher the resolution</a:t>
            </a:r>
          </a:p>
          <a:p>
            <a:pPr marL="0" indent="0" eaLnBrk="1" hangingPunct="1">
              <a:spcBef>
                <a:spcPct val="20000"/>
              </a:spcBef>
              <a:buClr>
                <a:schemeClr val="bg2"/>
              </a:buClr>
              <a:buSzPct val="70000"/>
            </a:pPr>
            <a:endParaRPr lang="en-US" altLang="en-US" sz="2400" dirty="0"/>
          </a:p>
          <a:p>
            <a:pPr marL="0" indent="0" eaLnBrk="1" hangingPunct="1">
              <a:spcBef>
                <a:spcPct val="20000"/>
              </a:spcBef>
              <a:buClr>
                <a:schemeClr val="bg2"/>
              </a:buClr>
              <a:buSzPct val="70000"/>
            </a:pPr>
            <a:r>
              <a:rPr lang="en-US" altLang="en-US" sz="2400" dirty="0"/>
              <a:t>Higher resolution means a better quality image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sp>
        <p:nvSpPr>
          <p:cNvPr id="30731" name="Line 17">
            <a:extLst>
              <a:ext uri="{FF2B5EF4-FFF2-40B4-BE49-F238E27FC236}">
                <a16:creationId xmlns:a16="http://schemas.microsoft.com/office/drawing/2014/main" id="{02AB40C7-C687-4128-B584-8B24F0E82F7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066800"/>
            <a:ext cx="8229600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4DBAB-4082-472E-A8C8-DF3E3FDE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Resolution: Pixels</a:t>
            </a:r>
          </a:p>
        </p:txBody>
      </p:sp>
      <p:sp>
        <p:nvSpPr>
          <p:cNvPr id="18" name="Line 9">
            <a:extLst>
              <a:ext uri="{FF2B5EF4-FFF2-40B4-BE49-F238E27FC236}">
                <a16:creationId xmlns:a16="http://schemas.microsoft.com/office/drawing/2014/main" id="{5DAD6C19-AA5A-4F44-85AE-107AAD625A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8650" y="1784350"/>
            <a:ext cx="1752600" cy="2286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031690B2-10D0-405C-844E-00479A92D5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1050" y="2774950"/>
            <a:ext cx="1676400" cy="5334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0" name="Line 11">
            <a:extLst>
              <a:ext uri="{FF2B5EF4-FFF2-40B4-BE49-F238E27FC236}">
                <a16:creationId xmlns:a16="http://schemas.microsoft.com/office/drawing/2014/main" id="{AABB5622-7C08-4427-AC3D-ECFB10E23B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94150" y="1555750"/>
            <a:ext cx="1638300" cy="2286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21077A54-9F82-4C96-BCD6-684213A3F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650" y="2343150"/>
            <a:ext cx="241300" cy="241300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" name="Line 12">
            <a:extLst>
              <a:ext uri="{FF2B5EF4-FFF2-40B4-BE49-F238E27FC236}">
                <a16:creationId xmlns:a16="http://schemas.microsoft.com/office/drawing/2014/main" id="{95CDD185-60F8-404B-A79C-BE9C3D75726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2250" y="2393950"/>
            <a:ext cx="1676400" cy="12192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23" name="Group 18">
            <a:extLst>
              <a:ext uri="{FF2B5EF4-FFF2-40B4-BE49-F238E27FC236}">
                <a16:creationId xmlns:a16="http://schemas.microsoft.com/office/drawing/2014/main" id="{E361DB0F-9562-49A7-B637-EEF2F51962E1}"/>
              </a:ext>
            </a:extLst>
          </p:cNvPr>
          <p:cNvGrpSpPr>
            <a:grpSpLocks/>
          </p:cNvGrpSpPr>
          <p:nvPr/>
        </p:nvGrpSpPr>
        <p:grpSpPr bwMode="auto">
          <a:xfrm>
            <a:off x="1212850" y="1417638"/>
            <a:ext cx="6718300" cy="2286000"/>
            <a:chOff x="768" y="1920"/>
            <a:chExt cx="4232" cy="1440"/>
          </a:xfrm>
        </p:grpSpPr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06CDF106-B896-48C6-B295-F122B01BE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1920"/>
              <a:ext cx="980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ECC00853-555B-4F9F-9BD7-08D537BC4E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2272"/>
              <a:ext cx="680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7">
              <a:extLst>
                <a:ext uri="{FF2B5EF4-FFF2-40B4-BE49-F238E27FC236}">
                  <a16:creationId xmlns:a16="http://schemas.microsoft.com/office/drawing/2014/main" id="{FC618DD2-4659-402D-963F-58E2CA3764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8" y="2092"/>
              <a:ext cx="1132" cy="1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Line 14">
              <a:extLst>
                <a:ext uri="{FF2B5EF4-FFF2-40B4-BE49-F238E27FC236}">
                  <a16:creationId xmlns:a16="http://schemas.microsoft.com/office/drawing/2014/main" id="{C0680774-62AB-40EA-9358-CDC4482435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2" y="2642"/>
              <a:ext cx="979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8" name="Text Box 15">
              <a:extLst>
                <a:ext uri="{FF2B5EF4-FFF2-40B4-BE49-F238E27FC236}">
                  <a16:creationId xmlns:a16="http://schemas.microsoft.com/office/drawing/2014/main" id="{EBFE3D38-6E51-41F9-9DB3-699D4FA4C8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4" y="2418"/>
              <a:ext cx="446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rgbClr val="FFCC00"/>
                  </a:solidFill>
                </a:rPr>
                <a:t>one</a:t>
              </a:r>
            </a:p>
            <a:p>
              <a:r>
                <a:rPr lang="en-US" altLang="en-US" sz="2000" dirty="0">
                  <a:solidFill>
                    <a:srgbClr val="FFCC00"/>
                  </a:solidFill>
                </a:rPr>
                <a:t>pixel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78"/>
    </mc:Choice>
    <mc:Fallback xmlns="">
      <p:transition spd="slow" advTm="103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377619"/>
          </a:xfrm>
          <a:noFill/>
          <a:ln/>
        </p:spPr>
        <p:txBody>
          <a:bodyPr lIns="92075" tIns="46038" rIns="92075" bIns="46038">
            <a:normAutofit fontScale="90000"/>
          </a:bodyPr>
          <a:lstStyle/>
          <a:p>
            <a:r>
              <a:rPr lang="en-US" b="1" dirty="0"/>
              <a:t>Bitmap Color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</p:spPr>
        <p:txBody>
          <a:bodyPr/>
          <a:lstStyle/>
          <a:p>
            <a:fld id="{61786281-6699-45E4-8536-4BF1CEC5E0B9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425450" y="1219200"/>
            <a:ext cx="3279231" cy="92333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 eaLnBrk="0" hangingPunct="0"/>
            <a:r>
              <a:rPr lang="en-GB" dirty="0">
                <a:solidFill>
                  <a:srgbClr val="FF3300"/>
                </a:solidFill>
              </a:rPr>
              <a:t>#FFFF00</a:t>
            </a:r>
            <a:endParaRPr lang="en-GB" dirty="0">
              <a:solidFill>
                <a:srgbClr val="000000"/>
              </a:solidFill>
            </a:endParaRPr>
          </a:p>
          <a:p>
            <a:pPr defTabSz="762000" eaLnBrk="0" hangingPunct="0"/>
            <a:r>
              <a:rPr lang="en-GB" dirty="0">
                <a:solidFill>
                  <a:srgbClr val="FF0000"/>
                </a:solidFill>
              </a:rPr>
              <a:t>#</a:t>
            </a:r>
            <a:r>
              <a:rPr lang="en-GB" dirty="0">
                <a:solidFill>
                  <a:srgbClr val="FF3300"/>
                </a:solidFill>
              </a:rPr>
              <a:t>255</a:t>
            </a:r>
            <a:r>
              <a:rPr lang="en-GB" dirty="0">
                <a:solidFill>
                  <a:srgbClr val="000000"/>
                </a:solidFill>
              </a:rPr>
              <a:t>,</a:t>
            </a:r>
            <a:r>
              <a:rPr lang="en-GB" dirty="0">
                <a:solidFill>
                  <a:schemeClr val="accent1"/>
                </a:solidFill>
              </a:rPr>
              <a:t>255</a:t>
            </a:r>
            <a:r>
              <a:rPr lang="en-GB" dirty="0">
                <a:solidFill>
                  <a:srgbClr val="000000"/>
                </a:solidFill>
              </a:rPr>
              <a:t>,</a:t>
            </a:r>
            <a:r>
              <a:rPr lang="en-GB" dirty="0">
                <a:solidFill>
                  <a:schemeClr val="accent2"/>
                </a:solidFill>
              </a:rPr>
              <a:t>0</a:t>
            </a:r>
            <a:endParaRPr lang="en-GB" dirty="0">
              <a:solidFill>
                <a:srgbClr val="000000"/>
              </a:solidFill>
            </a:endParaRPr>
          </a:p>
          <a:p>
            <a:pPr defTabSz="762000" eaLnBrk="0" hangingPunct="0"/>
            <a:r>
              <a:rPr lang="en-GB" dirty="0">
                <a:solidFill>
                  <a:srgbClr val="FF0000"/>
                </a:solidFill>
              </a:rPr>
              <a:t>#</a:t>
            </a:r>
            <a:r>
              <a:rPr lang="en-GB" dirty="0">
                <a:solidFill>
                  <a:srgbClr val="FF3300"/>
                </a:solidFill>
              </a:rPr>
              <a:t>11111111</a:t>
            </a:r>
            <a:r>
              <a:rPr lang="en-GB" dirty="0">
                <a:solidFill>
                  <a:srgbClr val="000000"/>
                </a:solidFill>
              </a:rPr>
              <a:t>,</a:t>
            </a:r>
            <a:r>
              <a:rPr lang="en-GB" dirty="0">
                <a:solidFill>
                  <a:schemeClr val="accent1"/>
                </a:solidFill>
              </a:rPr>
              <a:t>11111111 </a:t>
            </a:r>
            <a:r>
              <a:rPr lang="en-GB" dirty="0">
                <a:solidFill>
                  <a:schemeClr val="accent2"/>
                </a:solidFill>
              </a:rPr>
              <a:t>00000000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4939444" y="716801"/>
            <a:ext cx="4083050" cy="230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defTabSz="762000" eaLnBrk="0" hangingPunct="0"/>
            <a:r>
              <a:rPr lang="en-US" sz="2000" dirty="0"/>
              <a:t>Each pixel has color and a color depth. We can define that by ‘Bits’  e.g., held as an RGB value.</a:t>
            </a:r>
          </a:p>
          <a:p>
            <a:pPr defTabSz="762000" eaLnBrk="0" hangingPunct="0"/>
            <a:endParaRPr lang="en-US" sz="2000" dirty="0"/>
          </a:p>
          <a:p>
            <a:pPr defTabSz="762000" eaLnBrk="0" hangingPunct="0"/>
            <a:r>
              <a:rPr lang="en-US" sz="2000" dirty="0"/>
              <a:t>For 256 colors a palette can be used as an index describing which actual colors to use in an image</a:t>
            </a:r>
            <a:r>
              <a:rPr lang="en-US" dirty="0"/>
              <a:t>.</a:t>
            </a:r>
          </a:p>
        </p:txBody>
      </p:sp>
      <p:pic>
        <p:nvPicPr>
          <p:cNvPr id="14" name="Picture 4" descr="http://www.knowledgerush.com/wiki_image/6/6e/Rgb-raster-imag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7818" y="3152775"/>
            <a:ext cx="3362325" cy="3705225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2050777" y="1250165"/>
            <a:ext cx="1500198" cy="5000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/>
          <p:cNvCxnSpPr/>
          <p:nvPr/>
        </p:nvCxnSpPr>
        <p:spPr>
          <a:xfrm rot="10800000">
            <a:off x="4357686" y="2357430"/>
            <a:ext cx="1071570" cy="92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0658" name="Picture 2" descr="http://www.shonner.com/ta/images/tapalett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472" y="2714620"/>
            <a:ext cx="3876675" cy="3810000"/>
          </a:xfrm>
          <a:prstGeom prst="rect">
            <a:avLst/>
          </a:prstGeom>
          <a:noFill/>
        </p:spPr>
      </p:pic>
      <p:cxnSp>
        <p:nvCxnSpPr>
          <p:cNvPr id="19" name="Straight Arrow Connector 18"/>
          <p:cNvCxnSpPr/>
          <p:nvPr/>
        </p:nvCxnSpPr>
        <p:spPr>
          <a:xfrm rot="10800000" flipV="1">
            <a:off x="857224" y="3571876"/>
            <a:ext cx="4572032" cy="2071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365"/>
    </mc:Choice>
    <mc:Fallback xmlns="">
      <p:transition spd="slow" advTm="176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Bitmap: Resizing and Clipping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dirty="0"/>
              <a:t>Resizing:</a:t>
            </a:r>
            <a:r>
              <a:rPr lang="en-GB" sz="2400" dirty="0"/>
              <a:t> scaling up or down</a:t>
            </a:r>
          </a:p>
          <a:p>
            <a:pPr lvl="1"/>
            <a:r>
              <a:rPr lang="en-GB" sz="2400" dirty="0"/>
              <a:t>Original coordinates –  used to define model layout </a:t>
            </a:r>
          </a:p>
          <a:p>
            <a:pPr lvl="1"/>
            <a:r>
              <a:rPr lang="en-GB" sz="2400" dirty="0"/>
              <a:t>New coordinates – correspond to display location </a:t>
            </a:r>
          </a:p>
          <a:p>
            <a:pPr lvl="1"/>
            <a:r>
              <a:rPr lang="en-GB" sz="2400" dirty="0"/>
              <a:t>Involves </a:t>
            </a:r>
            <a:r>
              <a:rPr lang="en-GB" sz="2400" dirty="0" err="1"/>
              <a:t>repixelling</a:t>
            </a:r>
            <a:r>
              <a:rPr lang="en-GB" sz="2400" dirty="0"/>
              <a:t> around the original design</a:t>
            </a:r>
          </a:p>
          <a:p>
            <a:r>
              <a:rPr lang="en-GB" sz="2400" b="1" dirty="0"/>
              <a:t>Clipping: </a:t>
            </a:r>
            <a:r>
              <a:rPr lang="en-GB" sz="2400" dirty="0"/>
              <a:t>Clips to the visible area of the window (Crop)</a:t>
            </a:r>
          </a:p>
          <a:p>
            <a:pPr>
              <a:buNone/>
            </a:pPr>
            <a:endParaRPr lang="en-GB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77288" y="6408738"/>
            <a:ext cx="366712" cy="365125"/>
          </a:xfrm>
          <a:prstGeom prst="rect">
            <a:avLst/>
          </a:prstGeom>
        </p:spPr>
        <p:txBody>
          <a:bodyPr/>
          <a:lstStyle/>
          <a:p>
            <a:fld id="{EEDCD2ED-C1F0-431B-8CCC-8681FF190424}" type="slidenum">
              <a:rPr lang="en-GB"/>
              <a:pPr/>
              <a:t>9</a:t>
            </a:fld>
            <a:endParaRPr lang="en-GB"/>
          </a:p>
        </p:txBody>
      </p:sp>
      <p:pic>
        <p:nvPicPr>
          <p:cNvPr id="58372" name="Picture 4" descr="http://developer.vodafone.com/uploads/thumbs/public/2010/11/04/shopguideimage1.jpg.300x310_q85_crop_upscal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4005064"/>
            <a:ext cx="2928149" cy="3025756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773"/>
    </mc:Choice>
    <mc:Fallback xmlns="">
      <p:transition spd="slow" advTm="92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5.8|3.5|4.5|2.2|5.6|3.1|4.7|10.9|2.2|1.2|1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12.9|12.4|3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7.3|10.7|12.4|6.5|0.9|44.4|27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4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2|4|7.7|7.9|5|11|32.9|1|4.8|4|5.8|9|1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8|5.6|11.2|14.4|6.1|1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45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0.6|6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14.8|12.1|22.8|13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4.6|12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2|4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ACE Powerpoint template</Template>
  <TotalTime>20586</TotalTime>
  <Words>1438</Words>
  <Application>Microsoft Office PowerPoint</Application>
  <PresentationFormat>On-screen Show (4:3)</PresentationFormat>
  <Paragraphs>276</Paragraphs>
  <Slides>53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Arial Black</vt:lpstr>
      <vt:lpstr>Calibri</vt:lpstr>
      <vt:lpstr>Founders Grotesk Cond Bold</vt:lpstr>
      <vt:lpstr>Monotype Sorts</vt:lpstr>
      <vt:lpstr>Times</vt:lpstr>
      <vt:lpstr>Wingdings</vt:lpstr>
      <vt:lpstr>ACE Powerpoint template</vt:lpstr>
      <vt:lpstr>1_ACE Powerpoint template</vt:lpstr>
      <vt:lpstr>PowerPoint Presentation</vt:lpstr>
      <vt:lpstr>Lecture content</vt:lpstr>
      <vt:lpstr>Importance of images</vt:lpstr>
      <vt:lpstr>Importance of images</vt:lpstr>
      <vt:lpstr>Types of images:</vt:lpstr>
      <vt:lpstr>Types of images:</vt:lpstr>
      <vt:lpstr>Resolution: Pixels</vt:lpstr>
      <vt:lpstr>Bitmap Color</vt:lpstr>
      <vt:lpstr>Bitmap: Resizing and Clipping</vt:lpstr>
      <vt:lpstr>Resizing a bitmap image</vt:lpstr>
      <vt:lpstr>What Resolution Should I Use?</vt:lpstr>
      <vt:lpstr>What Resolution Should I Use?</vt:lpstr>
      <vt:lpstr>What Resolution Should I Use?</vt:lpstr>
      <vt:lpstr>End of Part 1</vt:lpstr>
      <vt:lpstr>What Resolution Should I Use?</vt:lpstr>
      <vt:lpstr>What Resolution Should I Use?</vt:lpstr>
      <vt:lpstr>Saving Bitmap images: Formats</vt:lpstr>
      <vt:lpstr>Lossless verses Lossy</vt:lpstr>
      <vt:lpstr>Compression - PNG / JPG</vt:lpstr>
      <vt:lpstr>Different formats:</vt:lpstr>
      <vt:lpstr>Different formats</vt:lpstr>
      <vt:lpstr>Different formats:</vt:lpstr>
      <vt:lpstr>JPEG and Compression</vt:lpstr>
      <vt:lpstr>JPEG and Compression</vt:lpstr>
      <vt:lpstr>PowerPoint Presentation</vt:lpstr>
      <vt:lpstr>Comparison</vt:lpstr>
      <vt:lpstr>Resizing creates pixilation problems.</vt:lpstr>
      <vt:lpstr>End of part 2</vt:lpstr>
      <vt:lpstr>What difference graphics can do?</vt:lpstr>
      <vt:lpstr>What difference graphics can do?</vt:lpstr>
      <vt:lpstr>What difference graphics can do?</vt:lpstr>
      <vt:lpstr>PowerPoint Presentation</vt:lpstr>
      <vt:lpstr>Using Graphic Design tools</vt:lpstr>
      <vt:lpstr>Using Photoshop at UEL</vt:lpstr>
      <vt:lpstr>Lecture Demo of Photoshop</vt:lpstr>
      <vt:lpstr>Lecture Demo of Photoshop</vt:lpstr>
      <vt:lpstr>Recorded Demo of Photoshop</vt:lpstr>
      <vt:lpstr>Recorded Demo of Photoshop</vt:lpstr>
      <vt:lpstr>End of part 3</vt:lpstr>
      <vt:lpstr>Using online tools:</vt:lpstr>
      <vt:lpstr>Using online tools:</vt:lpstr>
      <vt:lpstr>Features: </vt:lpstr>
      <vt:lpstr>Features: </vt:lpstr>
      <vt:lpstr>Features: </vt:lpstr>
      <vt:lpstr>Features: </vt:lpstr>
      <vt:lpstr>Features: </vt:lpstr>
      <vt:lpstr>Features: </vt:lpstr>
      <vt:lpstr>Features: </vt:lpstr>
      <vt:lpstr>Features: </vt:lpstr>
      <vt:lpstr>Features: </vt:lpstr>
      <vt:lpstr>Recorded Demo of online tool:</vt:lpstr>
      <vt:lpstr>Talk about the Assignment:</vt:lpstr>
      <vt:lpstr>End of part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Fadi S</cp:lastModifiedBy>
  <cp:revision>309</cp:revision>
  <dcterms:created xsi:type="dcterms:W3CDTF">2012-09-17T12:40:35Z</dcterms:created>
  <dcterms:modified xsi:type="dcterms:W3CDTF">2021-02-21T09:07:00Z</dcterms:modified>
</cp:coreProperties>
</file>